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26"/>
  </p:notesMasterIdLst>
  <p:handoutMasterIdLst>
    <p:handoutMasterId r:id="rId27"/>
  </p:handoutMasterIdLst>
  <p:sldIdLst>
    <p:sldId id="289" r:id="rId5"/>
    <p:sldId id="290" r:id="rId6"/>
    <p:sldId id="291" r:id="rId7"/>
    <p:sldId id="292" r:id="rId8"/>
    <p:sldId id="293" r:id="rId9"/>
    <p:sldId id="294" r:id="rId10"/>
    <p:sldId id="295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261" r:id="rId24"/>
    <p:sldId id="29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94" autoAdjust="0"/>
  </p:normalViewPr>
  <p:slideViewPr>
    <p:cSldViewPr snapToGrid="0">
      <p:cViewPr varScale="1">
        <p:scale>
          <a:sx n="106" d="100"/>
          <a:sy n="106" d="100"/>
        </p:scale>
        <p:origin x="792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57"/>
    </p:cViewPr>
  </p:sorterViewPr>
  <p:notesViewPr>
    <p:cSldViewPr snapToGrid="0">
      <p:cViewPr>
        <p:scale>
          <a:sx n="1" d="2"/>
          <a:sy n="1" d="2"/>
        </p:scale>
        <p:origin x="3774" y="108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76AB79-C677-3DB7-78CF-9305D58614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3AB137-CEA6-0244-F12B-1ECC21172D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994AA-C437-4EF4-8BEF-0B832D7FA420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68EC96-C6CC-F2AF-D90F-143F4D20A0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2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16356-3B28-4AAF-8099-7941810E2475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DA344-5FA2-43F7-9D95-CA56C82B0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62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444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Deletion mutants are one non-essential gene mutations. They used high throughput screening with growth assays. 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847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A359B1-A73D-6ADB-252A-8909B35F3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832D81-F420-A645-DF99-2E8871D22F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D27D32-8B1F-7541-39A9-CA14C6B237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Deletion mutants are one non-essential gene mutations. They used high throughput screening with growth assays. </a:t>
            </a:r>
            <a:endParaRPr lang="hu-H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BCEDCF-FD63-210D-9E4F-72CFEA2222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257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7ADEB6-CCD5-965E-168F-393E131DC7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28B3B4-2039-EB34-4B11-B6188A072B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B1F733-876C-2B35-27D6-C95D4D12F2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Deletion mutants are one non-essential gene mutations. They used high throughput screening with growth assays. </a:t>
            </a:r>
            <a:endParaRPr lang="hu-H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45679B-97E6-051A-933F-C805745C18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21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B65A2F-A958-1668-9735-2160395A8A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2C8597-043D-97D5-56C8-875E0536AD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D260AD-82CA-2296-C8E3-5C2D6AB429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Deletion mutants are one non-essential gene mutations. They used high throughput screening with growth assays. </a:t>
            </a:r>
            <a:endParaRPr lang="hu-H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BD8893-6C10-C7FB-17BE-80672BC66B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528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699806-A9AF-611F-1849-E24D6F2B31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075DF3-290F-523D-DD93-7876D91B3C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2AB446-258B-1C3A-7738-E81EAD9592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Deletion mutants are one non-essential gene mutations. They used high throughput screening with growth assays. </a:t>
            </a:r>
            <a:endParaRPr lang="hu-H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22D4E6-5E88-FED0-2E49-D29F61468D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422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440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4EBAD-1F8A-3C35-9034-0FBDC82E8C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A76348-FBFC-F918-C263-6319C9B463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D3940A-B7EA-13B5-1635-ECE100232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5445A-C96F-B3C8-4491-F649E9C91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56922-C81F-A1FF-4E2A-4336E2008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312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16760-C796-BE90-A564-7065140FC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3A02F-B21D-78B8-419D-05C887FA1B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30DE8-B164-B73D-D843-A9F6355D3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04ADF-6D5F-F939-090C-9E2BBDEF6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84F877-1498-F46A-744F-C80FFC266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902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77B0C1-2E71-F360-BDD8-BAC447D619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9EF39F-5191-7328-44BD-BD89D92142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AEAAB-A320-B096-FF4E-648416004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C5A42-610B-63EF-1E2E-CC6E8D47F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DD376-9D61-8373-5147-CCCDCE58A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611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E8C189B-2E00-67DA-E342-3440F5EBB4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7468" y="486137"/>
            <a:ext cx="5427584" cy="3599727"/>
          </a:xfrm>
        </p:spPr>
        <p:txBody>
          <a:bodyPr anchor="b" anchorCtr="0">
            <a:noAutofit/>
          </a:bodyPr>
          <a:lstStyle>
            <a:lvl1pPr algn="l">
              <a:defRPr sz="4400"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64FCBF4-90E6-FFAA-143D-3A01CE5256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24774" y="-6713"/>
            <a:ext cx="6578801" cy="6894576"/>
          </a:xfrm>
          <a:custGeom>
            <a:avLst/>
            <a:gdLst>
              <a:gd name="connsiteX0" fmla="*/ 0 w 6613525"/>
              <a:gd name="connsiteY0" fmla="*/ 0 h 6858000"/>
              <a:gd name="connsiteX1" fmla="*/ 6613525 w 6613525"/>
              <a:gd name="connsiteY1" fmla="*/ 0 h 6858000"/>
              <a:gd name="connsiteX2" fmla="*/ 6613525 w 6613525"/>
              <a:gd name="connsiteY2" fmla="*/ 6858000 h 6858000"/>
              <a:gd name="connsiteX3" fmla="*/ 0 w 6613525"/>
              <a:gd name="connsiteY3" fmla="*/ 6858000 h 6858000"/>
              <a:gd name="connsiteX4" fmla="*/ 0 w 6613525"/>
              <a:gd name="connsiteY4" fmla="*/ 0 h 6858000"/>
              <a:gd name="connsiteX0" fmla="*/ 1875099 w 6613525"/>
              <a:gd name="connsiteY0" fmla="*/ 0 h 6858000"/>
              <a:gd name="connsiteX1" fmla="*/ 6613525 w 6613525"/>
              <a:gd name="connsiteY1" fmla="*/ 0 h 6858000"/>
              <a:gd name="connsiteX2" fmla="*/ 6613525 w 6613525"/>
              <a:gd name="connsiteY2" fmla="*/ 6858000 h 6858000"/>
              <a:gd name="connsiteX3" fmla="*/ 0 w 6613525"/>
              <a:gd name="connsiteY3" fmla="*/ 6858000 h 6858000"/>
              <a:gd name="connsiteX4" fmla="*/ 1875099 w 6613525"/>
              <a:gd name="connsiteY4" fmla="*/ 0 h 6858000"/>
              <a:gd name="connsiteX0" fmla="*/ 1840375 w 6578801"/>
              <a:gd name="connsiteY0" fmla="*/ 0 h 6869575"/>
              <a:gd name="connsiteX1" fmla="*/ 6578801 w 6578801"/>
              <a:gd name="connsiteY1" fmla="*/ 0 h 6869575"/>
              <a:gd name="connsiteX2" fmla="*/ 6578801 w 6578801"/>
              <a:gd name="connsiteY2" fmla="*/ 6858000 h 6869575"/>
              <a:gd name="connsiteX3" fmla="*/ 0 w 6578801"/>
              <a:gd name="connsiteY3" fmla="*/ 6869575 h 6869575"/>
              <a:gd name="connsiteX4" fmla="*/ 1840375 w 6578801"/>
              <a:gd name="connsiteY4" fmla="*/ 0 h 686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8801" h="6869575">
                <a:moveTo>
                  <a:pt x="1840375" y="0"/>
                </a:moveTo>
                <a:lnTo>
                  <a:pt x="6578801" y="0"/>
                </a:lnTo>
                <a:lnTo>
                  <a:pt x="6578801" y="6858000"/>
                </a:lnTo>
                <a:lnTo>
                  <a:pt x="0" y="6869575"/>
                </a:lnTo>
                <a:lnTo>
                  <a:pt x="1840375" y="0"/>
                </a:lnTo>
                <a:close/>
              </a:path>
            </a:pathLst>
          </a:custGeom>
        </p:spPr>
        <p:txBody>
          <a:bodyPr tIns="274320" rIns="274320">
            <a:normAutofit/>
          </a:bodyPr>
          <a:lstStyle>
            <a:lvl1pPr marL="0" indent="0" algn="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590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70117" y="185195"/>
            <a:ext cx="6930838" cy="150549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FB27827-7491-B1C2-D9C5-975A9FF66E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8788" y="-22860"/>
            <a:ext cx="3291840" cy="6903720"/>
          </a:xfrm>
        </p:spPr>
        <p:txBody>
          <a:bodyPr lIns="182880" tIns="274320" rIns="18288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D4D4555-A25D-09B6-36AF-5977189F2DD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970116" y="2022395"/>
            <a:ext cx="6941703" cy="4297680"/>
          </a:xfrm>
        </p:spPr>
        <p:txBody>
          <a:bodyPr>
            <a:normAutofit/>
          </a:bodyPr>
          <a:lstStyle>
            <a:lvl1pPr marL="228600" indent="-228600">
              <a:spcBef>
                <a:spcPts val="1000"/>
              </a:spcBef>
              <a:spcAft>
                <a:spcPts val="1500"/>
              </a:spcAft>
              <a:buFont typeface="Arial" panose="020B0604020202020204" pitchFamily="34" charset="0"/>
              <a:buChar char="•"/>
              <a:defRPr sz="1800"/>
            </a:lvl1pPr>
            <a:lvl2pPr>
              <a:spcBef>
                <a:spcPts val="1000"/>
              </a:spcBef>
              <a:spcAft>
                <a:spcPts val="1500"/>
              </a:spcAft>
              <a:defRPr sz="1800"/>
            </a:lvl2pPr>
            <a:lvl3pPr>
              <a:spcBef>
                <a:spcPts val="1000"/>
              </a:spcBef>
              <a:spcAft>
                <a:spcPts val="1500"/>
              </a:spcAft>
              <a:defRPr sz="1800"/>
            </a:lvl3pPr>
            <a:lvl4pPr>
              <a:spcBef>
                <a:spcPts val="1000"/>
              </a:spcBef>
              <a:spcAft>
                <a:spcPts val="1500"/>
              </a:spcAft>
              <a:defRPr sz="1800"/>
            </a:lvl4pPr>
            <a:lvl5pPr>
              <a:spcBef>
                <a:spcPts val="1000"/>
              </a:spcBef>
              <a:spcAft>
                <a:spcPts val="15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2404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9BEC0-0182-9580-A81F-E084F0795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BC0A7-5BE3-59A6-4A79-E45703C6B9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B1049-9219-57D7-47FA-53E7398E7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14C71-BF73-E5FD-7A10-F2553B678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8E881E-A03F-BBAF-8430-0E7F90605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054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0F642-78D4-8285-CCEA-E7ADFF16D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8FA720-067A-5A8A-8B11-F03638271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CBABF-7BEB-1C75-1E57-2E17B12A6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B01B1B-8D4D-0911-ED06-CDDED5AFB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EE65C-3210-F129-18B9-8DF45A441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377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CD5E2-9572-92E1-A0F0-B5D7DD824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4D8E3-E0D5-8233-592C-4757BBC469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51AEEE-0693-37E2-7601-59FF6C9D11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AFC5E5-2EC0-FECF-8C1C-A5D8A64DE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4BE3D3-BCE0-ACF5-17DE-AB7A4A5FD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885D71-4CDE-EAFA-3E05-9AE69F7B0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1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7F627-8F87-63B7-4FB2-B0F96BB91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A20A8A-7251-3FA7-BF7B-0C824E39E2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29F755-B4E9-7538-4183-76FD9EB019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45F6FB-D04B-FBBD-37AA-C5D8AB02CC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074A9A-0EAF-473D-6786-C82EC5E570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DD6C8D-BD05-4BDB-9EE1-5C96928D5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F788B8-711C-0966-DFD5-D6AEC2231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C2A0BC-24EA-0815-75ED-BB7EEC90B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00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F5C7E-A8AC-711C-38BA-0FD82C20E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D8718F-866B-1183-3E3D-484AE7DFC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2D25D2-6991-9018-EB67-098A31BCE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0A4C0A-1DAC-618B-DAD8-06C870BEA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972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AD04AD-E803-A3F6-D9FE-B4A82F36E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0F667B-DE99-F115-F77F-1B779DE6A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FD19DF-825E-E0E5-ADE6-48D2D0EFC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760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4322B-CBD2-B404-39B0-117DFDCE3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D11D4-307E-A39D-8B7A-C00D017C2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4DEC42-D35B-9E87-0F64-1DDD886538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692763-FAC2-F091-DD43-F0CB13CBF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8805A-DF28-A35C-5369-B5968270A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59F683-8E1D-3280-A6AC-A0360D6D6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20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7408A-F40D-1FD7-71B9-BB53D99B3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B1BD78-2DE4-DD22-FDF3-6E7A66E3FB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B5BAE7-3726-8525-08AC-9D64866B20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9C92D7-6252-1352-1D49-ED1561CD5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778EF6-9691-F942-CCF7-6B059AA4E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B802C6-F2DE-91FD-7D94-E131A9FCA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979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06C5BB-E41A-8730-1288-90A2D655B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C4F330-B516-F4D4-3F67-8CB2D9130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8977CC-8A60-6188-B97E-4CD6A3BCF1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D8061D-18C3-4F4F-85EF-561633F58754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D11829-BCE9-45E6-5168-D3A01CA6CB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CEAD5A-BDE8-8F2C-B56E-CCB41501B4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06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B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FEC93CF-2672-7D78-F278-58C5E012E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756" y="1674471"/>
            <a:ext cx="7270533" cy="843900"/>
          </a:xfrm>
        </p:spPr>
        <p:txBody>
          <a:bodyPr/>
          <a:lstStyle/>
          <a:p>
            <a:r>
              <a:rPr lang="en-US" i="1" dirty="0">
                <a:solidFill>
                  <a:schemeClr val="bg1"/>
                </a:solidFill>
                <a:latin typeface="DINPro-Bold" panose="02000503030000020004" pitchFamily="50" charset="0"/>
                <a:cs typeface="Times New Roman" panose="02020603050405020304" pitchFamily="18" charset="0"/>
              </a:rPr>
              <a:t>Membrane Transport</a:t>
            </a:r>
            <a:br>
              <a:rPr lang="en-US" i="1" dirty="0">
                <a:solidFill>
                  <a:schemeClr val="bg1"/>
                </a:solidFill>
                <a:latin typeface="DINPro-Bold" panose="02000503030000020004" pitchFamily="50" charset="0"/>
                <a:cs typeface="Times New Roman" panose="02020603050405020304" pitchFamily="18" charset="0"/>
              </a:rPr>
            </a:br>
            <a:r>
              <a:rPr lang="en-US" i="1" dirty="0">
                <a:solidFill>
                  <a:schemeClr val="bg1"/>
                </a:solidFill>
                <a:latin typeface="DINPro-Bold" panose="02000503030000020004" pitchFamily="50" charset="0"/>
                <a:cs typeface="Times New Roman" panose="02020603050405020304" pitchFamily="18" charset="0"/>
              </a:rPr>
              <a:t>Proteins </a:t>
            </a:r>
            <a:br>
              <a:rPr lang="en-US" i="1" dirty="0">
                <a:solidFill>
                  <a:schemeClr val="bg1"/>
                </a:solidFill>
                <a:latin typeface="DINPro-Bold" panose="02000503030000020004" pitchFamily="50" charset="0"/>
                <a:cs typeface="Times New Roman" panose="02020603050405020304" pitchFamily="18" charset="0"/>
              </a:rPr>
            </a:br>
            <a:r>
              <a:rPr lang="en-US" i="1" dirty="0">
                <a:solidFill>
                  <a:schemeClr val="bg1"/>
                </a:solidFill>
                <a:latin typeface="DINPro-Bold" panose="02000503030000020004" pitchFamily="50" charset="0"/>
                <a:cs typeface="Times New Roman" panose="02020603050405020304" pitchFamily="18" charset="0"/>
              </a:rPr>
              <a:t>in Metal Defense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ED21B7CD-3D69-26B5-8A0B-52A19A6B0A2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6" r="38474"/>
          <a:stretch/>
        </p:blipFill>
        <p:spPr>
          <a:xfrm>
            <a:off x="6630955" y="0"/>
            <a:ext cx="5561045" cy="6894576"/>
          </a:xfrm>
        </p:spPr>
      </p:pic>
      <p:sp>
        <p:nvSpPr>
          <p:cNvPr id="2" name="Title 8">
            <a:extLst>
              <a:ext uri="{FF2B5EF4-FFF2-40B4-BE49-F238E27FC236}">
                <a16:creationId xmlns:a16="http://schemas.microsoft.com/office/drawing/2014/main" id="{FB0D4118-3585-5C1F-481E-C288356B61F2}"/>
              </a:ext>
            </a:extLst>
          </p:cNvPr>
          <p:cNvSpPr txBox="1">
            <a:spLocks/>
          </p:cNvSpPr>
          <p:nvPr/>
        </p:nvSpPr>
        <p:spPr>
          <a:xfrm>
            <a:off x="829758" y="3067701"/>
            <a:ext cx="7270533" cy="8439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DINPro-Regular" panose="02000503030000020004" pitchFamily="50" charset="0"/>
                <a:cs typeface="Times New Roman" panose="02020603050405020304" pitchFamily="18" charset="0"/>
              </a:rPr>
              <a:t>László Szalai</a:t>
            </a:r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DA365499-78D4-FD3A-B56E-E6AE1DB7A7F5}"/>
              </a:ext>
            </a:extLst>
          </p:cNvPr>
          <p:cNvSpPr txBox="1">
            <a:spLocks/>
          </p:cNvSpPr>
          <p:nvPr/>
        </p:nvSpPr>
        <p:spPr>
          <a:xfrm>
            <a:off x="829757" y="3755810"/>
            <a:ext cx="7270533" cy="8439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DINPro-Regular" panose="02000503030000020004" pitchFamily="50" charset="0"/>
                <a:cs typeface="Times New Roman" panose="02020603050405020304" pitchFamily="18" charset="0"/>
              </a:rPr>
              <a:t>Markus J. </a:t>
            </a:r>
            <a:r>
              <a:rPr lang="en-US" sz="3200" dirty="0" err="1">
                <a:solidFill>
                  <a:schemeClr val="bg1"/>
                </a:solidFill>
                <a:latin typeface="DINPro-Regular" panose="02000503030000020004" pitchFamily="50" charset="0"/>
                <a:cs typeface="Times New Roman" panose="02020603050405020304" pitchFamily="18" charset="0"/>
              </a:rPr>
              <a:t>TamÁs</a:t>
            </a:r>
            <a:r>
              <a:rPr lang="en-US" sz="3200" dirty="0">
                <a:solidFill>
                  <a:schemeClr val="bg1"/>
                </a:solidFill>
                <a:latin typeface="DINPro-Regular" panose="02000503030000020004" pitchFamily="50" charset="0"/>
                <a:cs typeface="Times New Roman" panose="02020603050405020304" pitchFamily="18" charset="0"/>
              </a:rPr>
              <a:t> Supervisor</a:t>
            </a:r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CCAA7DAA-D893-A649-D4AE-D2A808600D8D}"/>
              </a:ext>
            </a:extLst>
          </p:cNvPr>
          <p:cNvSpPr txBox="1">
            <a:spLocks/>
          </p:cNvSpPr>
          <p:nvPr/>
        </p:nvSpPr>
        <p:spPr>
          <a:xfrm>
            <a:off x="829756" y="5215623"/>
            <a:ext cx="7270533" cy="8439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DINPro-Regular" panose="02000503030000020004" pitchFamily="50" charset="0"/>
                <a:cs typeface="Times New Roman" panose="02020603050405020304" pitchFamily="18" charset="0"/>
              </a:rPr>
              <a:t>University of Gothenburg October 2024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53F3D1-A06E-AA45-4553-84026CD81EB6}"/>
              </a:ext>
            </a:extLst>
          </p:cNvPr>
          <p:cNvCxnSpPr/>
          <p:nvPr/>
        </p:nvCxnSpPr>
        <p:spPr>
          <a:xfrm flipH="1">
            <a:off x="0" y="0"/>
            <a:ext cx="895927" cy="6511636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49556A-A8AE-0B30-58CC-32D3BDD070C6}"/>
              </a:ext>
            </a:extLst>
          </p:cNvPr>
          <p:cNvCxnSpPr/>
          <p:nvPr/>
        </p:nvCxnSpPr>
        <p:spPr>
          <a:xfrm flipV="1">
            <a:off x="0" y="0"/>
            <a:ext cx="3112655" cy="683491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90A0472-D7D6-637E-B9A3-B2E89E8863C9}"/>
              </a:ext>
            </a:extLst>
          </p:cNvPr>
          <p:cNvCxnSpPr>
            <a:cxnSpLocks/>
          </p:cNvCxnSpPr>
          <p:nvPr/>
        </p:nvCxnSpPr>
        <p:spPr>
          <a:xfrm>
            <a:off x="6474691" y="0"/>
            <a:ext cx="1625598" cy="370449"/>
          </a:xfrm>
          <a:prstGeom prst="line">
            <a:avLst/>
          </a:prstGeom>
          <a:ln>
            <a:solidFill>
              <a:schemeClr val="bg1">
                <a:alpha val="51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AA2FCC8-A809-7633-475E-0800CCAE45C3}"/>
              </a:ext>
            </a:extLst>
          </p:cNvPr>
          <p:cNvCxnSpPr/>
          <p:nvPr/>
        </p:nvCxnSpPr>
        <p:spPr>
          <a:xfrm>
            <a:off x="0" y="5800436"/>
            <a:ext cx="6243782" cy="1057564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8994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9E5894-0E82-529B-5A8F-C2F14EFA1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027BD2-9DFF-6813-30F0-B71F7F6C85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01405" y="2058608"/>
            <a:ext cx="9861930" cy="429768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DINPro-Regular" panose="02000503030000020004" pitchFamily="50" charset="0"/>
              </a:rPr>
              <a:t>Databank analysis shows ties to ABC MTPs</a:t>
            </a:r>
          </a:p>
          <a:p>
            <a:r>
              <a:rPr lang="en-US" sz="3600" dirty="0">
                <a:latin typeface="DINPro-Regular" panose="02000503030000020004" pitchFamily="50" charset="0"/>
              </a:rPr>
              <a:t>Can be found in multiple species</a:t>
            </a:r>
          </a:p>
          <a:p>
            <a:r>
              <a:rPr lang="en-US" sz="3600" dirty="0">
                <a:latin typeface="DINPro-Regular" panose="02000503030000020004" pitchFamily="50" charset="0"/>
              </a:rPr>
              <a:t>Could help develop agriculture aid in metal defense by sequestering to otherwise inedible parts of plants</a:t>
            </a:r>
          </a:p>
          <a:p>
            <a:endParaRPr lang="en-US" sz="3600" dirty="0">
              <a:latin typeface="DINPro-Regular" panose="02000503030000020004" pitchFamily="50" charset="0"/>
            </a:endParaRPr>
          </a:p>
          <a:p>
            <a:endParaRPr lang="en-US" sz="3600" dirty="0">
              <a:latin typeface="DINPro-Regular" panose="02000503030000020004" pitchFamily="50" charset="0"/>
            </a:endParaRPr>
          </a:p>
          <a:p>
            <a:endParaRPr lang="en-US" sz="3600" dirty="0">
              <a:latin typeface="DINPro-Regular" panose="02000503030000020004" pitchFamily="50" charset="0"/>
            </a:endParaRPr>
          </a:p>
          <a:p>
            <a:endParaRPr lang="en-US" sz="3600" dirty="0">
              <a:latin typeface="DINPro-Regular" panose="02000503030000020004" pitchFamily="50" charset="0"/>
            </a:endParaRPr>
          </a:p>
          <a:p>
            <a:endParaRPr lang="en-US" sz="3600" dirty="0">
              <a:latin typeface="DINPro-Regular" panose="02000503030000020004" pitchFamily="50" charset="0"/>
            </a:endParaRPr>
          </a:p>
          <a:p>
            <a:endParaRPr lang="en-US" sz="3600" dirty="0">
              <a:latin typeface="DINPro-Regular" panose="02000503030000020004" pitchFamily="50" charset="0"/>
            </a:endParaRPr>
          </a:p>
          <a:p>
            <a:endParaRPr lang="hu-HU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3C8214-C60C-20FB-8BDA-B42DBDC1C7B5}"/>
              </a:ext>
            </a:extLst>
          </p:cNvPr>
          <p:cNvSpPr/>
          <p:nvPr/>
        </p:nvSpPr>
        <p:spPr>
          <a:xfrm>
            <a:off x="0" y="0"/>
            <a:ext cx="12192000" cy="988291"/>
          </a:xfrm>
          <a:prstGeom prst="rect">
            <a:avLst/>
          </a:prstGeom>
          <a:solidFill>
            <a:srgbClr val="004B89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DINPro-Bold" panose="02000503030000020004" pitchFamily="50" charset="0"/>
              </a:rPr>
              <a:t>  Article 1 – HMT1 - perspective</a:t>
            </a:r>
            <a:endParaRPr lang="hu-HU" sz="3600" dirty="0">
              <a:latin typeface="DINPro-Bold" panose="02000503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297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05399F-9547-4654-E990-21672C8189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13A32F-7525-8A94-FBE7-1FF3FB856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01405" y="2058608"/>
            <a:ext cx="9861930" cy="4297680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>
                <a:latin typeface="DINPro-Regular" panose="02000503030000020004" pitchFamily="50" charset="0"/>
              </a:rPr>
              <a:t>First P1B-type ATPase to have a complete atomic structure mapped</a:t>
            </a:r>
          </a:p>
          <a:p>
            <a:r>
              <a:rPr lang="en-US" sz="3600" dirty="0">
                <a:latin typeface="DINPro-Regular" panose="02000503030000020004" pitchFamily="50" charset="0"/>
              </a:rPr>
              <a:t>Primary heavy metal efflux transporters</a:t>
            </a:r>
          </a:p>
          <a:p>
            <a:r>
              <a:rPr lang="en-US" sz="3600" dirty="0">
                <a:latin typeface="DINPro-Regular" panose="02000503030000020004" pitchFamily="50" charset="0"/>
              </a:rPr>
              <a:t>Legionella pneumophilia strain</a:t>
            </a:r>
          </a:p>
          <a:p>
            <a:r>
              <a:rPr lang="en-US" sz="3600" dirty="0">
                <a:latin typeface="DINPro-Regular" panose="02000503030000020004" pitchFamily="50" charset="0"/>
              </a:rPr>
              <a:t>High similarity to human P1Bs </a:t>
            </a:r>
            <a:br>
              <a:rPr lang="en-US" sz="3600" dirty="0">
                <a:latin typeface="DINPro-Regular" panose="02000503030000020004" pitchFamily="50" charset="0"/>
              </a:rPr>
            </a:br>
            <a:r>
              <a:rPr lang="en-US" sz="3600" dirty="0">
                <a:latin typeface="DINPro-Regular" panose="02000503030000020004" pitchFamily="50" charset="0"/>
              </a:rPr>
              <a:t>that cause Menke’s and Wilson’s </a:t>
            </a:r>
            <a:br>
              <a:rPr lang="en-US" sz="3600" dirty="0">
                <a:latin typeface="DINPro-Regular" panose="02000503030000020004" pitchFamily="50" charset="0"/>
              </a:rPr>
            </a:br>
            <a:r>
              <a:rPr lang="en-US" sz="3600" dirty="0">
                <a:latin typeface="DINPro-Regular" panose="02000503030000020004" pitchFamily="50" charset="0"/>
              </a:rPr>
              <a:t>disease when absent</a:t>
            </a:r>
          </a:p>
          <a:p>
            <a:endParaRPr lang="en-US" sz="3600" dirty="0">
              <a:latin typeface="DINPro-Regular" panose="02000503030000020004" pitchFamily="50" charset="0"/>
            </a:endParaRPr>
          </a:p>
          <a:p>
            <a:endParaRPr lang="en-US" sz="3600" dirty="0">
              <a:latin typeface="DINPro-Regular" panose="02000503030000020004" pitchFamily="50" charset="0"/>
            </a:endParaRPr>
          </a:p>
          <a:p>
            <a:endParaRPr lang="en-US" sz="3600" dirty="0">
              <a:latin typeface="DINPro-Regular" panose="02000503030000020004" pitchFamily="50" charset="0"/>
            </a:endParaRPr>
          </a:p>
          <a:p>
            <a:endParaRPr lang="en-US" sz="3600" dirty="0">
              <a:latin typeface="DINPro-Regular" panose="02000503030000020004" pitchFamily="50" charset="0"/>
            </a:endParaRPr>
          </a:p>
          <a:p>
            <a:endParaRPr lang="en-US" sz="3600" dirty="0">
              <a:latin typeface="DINPro-Regular" panose="02000503030000020004" pitchFamily="50" charset="0"/>
            </a:endParaRPr>
          </a:p>
          <a:p>
            <a:endParaRPr lang="en-US" sz="3600" dirty="0">
              <a:latin typeface="DINPro-Regular" panose="02000503030000020004" pitchFamily="50" charset="0"/>
            </a:endParaRPr>
          </a:p>
          <a:p>
            <a:endParaRPr lang="en-US" sz="3600" dirty="0">
              <a:latin typeface="DINPro-Regular" panose="02000503030000020004" pitchFamily="50" charset="0"/>
            </a:endParaRPr>
          </a:p>
          <a:p>
            <a:endParaRPr lang="hu-HU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EC88D4-FB30-EE87-F99F-71814F48E6CC}"/>
              </a:ext>
            </a:extLst>
          </p:cNvPr>
          <p:cNvSpPr/>
          <p:nvPr/>
        </p:nvSpPr>
        <p:spPr>
          <a:xfrm>
            <a:off x="0" y="0"/>
            <a:ext cx="12192000" cy="988291"/>
          </a:xfrm>
          <a:prstGeom prst="rect">
            <a:avLst/>
          </a:prstGeom>
          <a:solidFill>
            <a:srgbClr val="004B89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DINPro-Bold" panose="02000503030000020004" pitchFamily="50" charset="0"/>
              </a:rPr>
              <a:t>  Article 2 – </a:t>
            </a:r>
            <a:r>
              <a:rPr lang="en-US" sz="3600" dirty="0" err="1">
                <a:latin typeface="DINPro-Bold" panose="02000503030000020004" pitchFamily="50" charset="0"/>
              </a:rPr>
              <a:t>CopA</a:t>
            </a:r>
            <a:r>
              <a:rPr lang="en-US" sz="3600" dirty="0">
                <a:latin typeface="DINPro-Bold" panose="02000503030000020004" pitchFamily="50" charset="0"/>
              </a:rPr>
              <a:t> – origin</a:t>
            </a:r>
            <a:endParaRPr lang="hu-HU" sz="3600" dirty="0">
              <a:latin typeface="DINPro-Bold" panose="02000503030000020004" pitchFamily="50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F3D766-1585-0210-E459-B64F607B75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75296" y="3321698"/>
            <a:ext cx="2595401" cy="3414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7786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116387-637D-7AC5-9F38-1A3A079BF4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841803-9EB8-ABA7-C4EC-E20F32CF6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01405" y="2058608"/>
            <a:ext cx="9861930" cy="4297680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DINPro-Regular" panose="02000503030000020004" pitchFamily="50" charset="0"/>
              </a:rPr>
              <a:t>CopA</a:t>
            </a:r>
            <a:r>
              <a:rPr lang="en-US" sz="3600" dirty="0">
                <a:latin typeface="DINPro-Regular" panose="02000503030000020004" pitchFamily="50" charset="0"/>
              </a:rPr>
              <a:t> was crystallized with exogenous liquids</a:t>
            </a:r>
          </a:p>
          <a:p>
            <a:r>
              <a:rPr lang="en-US" sz="3600" dirty="0">
                <a:latin typeface="DINPro-Regular" panose="02000503030000020004" pitchFamily="50" charset="0"/>
              </a:rPr>
              <a:t>Mapped with MIRAS electron </a:t>
            </a:r>
            <a:br>
              <a:rPr lang="en-US" sz="3600" dirty="0">
                <a:latin typeface="DINPro-Regular" panose="02000503030000020004" pitchFamily="50" charset="0"/>
              </a:rPr>
            </a:br>
            <a:r>
              <a:rPr lang="en-US" sz="3600" dirty="0">
                <a:latin typeface="DINPro-Regular" panose="02000503030000020004" pitchFamily="50" charset="0"/>
              </a:rPr>
              <a:t>density mapping</a:t>
            </a:r>
          </a:p>
          <a:p>
            <a:r>
              <a:rPr lang="en-US" sz="3600" dirty="0">
                <a:latin typeface="DINPro-Regular" panose="02000503030000020004" pitchFamily="50" charset="0"/>
              </a:rPr>
              <a:t>Multiple domains and major</a:t>
            </a:r>
            <a:br>
              <a:rPr lang="en-US" sz="3600" dirty="0">
                <a:latin typeface="DINPro-Regular" panose="02000503030000020004" pitchFamily="50" charset="0"/>
              </a:rPr>
            </a:br>
            <a:r>
              <a:rPr lang="en-US" sz="3600" dirty="0">
                <a:latin typeface="DINPro-Regular" panose="02000503030000020004" pitchFamily="50" charset="0"/>
              </a:rPr>
              <a:t>mechanism theories have</a:t>
            </a:r>
            <a:br>
              <a:rPr lang="en-US" sz="3600" dirty="0">
                <a:latin typeface="DINPro-Regular" panose="02000503030000020004" pitchFamily="50" charset="0"/>
              </a:rPr>
            </a:br>
            <a:r>
              <a:rPr lang="en-US" sz="3600" dirty="0">
                <a:latin typeface="DINPro-Regular" panose="02000503030000020004" pitchFamily="50" charset="0"/>
              </a:rPr>
              <a:t>been observed</a:t>
            </a:r>
          </a:p>
          <a:p>
            <a:endParaRPr lang="en-US" sz="3600" dirty="0">
              <a:latin typeface="DINPro-Regular" panose="02000503030000020004" pitchFamily="50" charset="0"/>
            </a:endParaRPr>
          </a:p>
          <a:p>
            <a:endParaRPr lang="en-US" sz="3600" dirty="0">
              <a:latin typeface="DINPro-Regular" panose="02000503030000020004" pitchFamily="50" charset="0"/>
            </a:endParaRPr>
          </a:p>
          <a:p>
            <a:endParaRPr lang="en-US" sz="3600" dirty="0">
              <a:latin typeface="DINPro-Regular" panose="02000503030000020004" pitchFamily="50" charset="0"/>
            </a:endParaRPr>
          </a:p>
          <a:p>
            <a:endParaRPr lang="en-US" sz="3600" dirty="0">
              <a:latin typeface="DINPro-Regular" panose="02000503030000020004" pitchFamily="50" charset="0"/>
            </a:endParaRPr>
          </a:p>
          <a:p>
            <a:endParaRPr lang="en-US" sz="3600" dirty="0">
              <a:latin typeface="DINPro-Regular" panose="02000503030000020004" pitchFamily="50" charset="0"/>
            </a:endParaRPr>
          </a:p>
          <a:p>
            <a:endParaRPr lang="en-US" sz="3600" dirty="0">
              <a:latin typeface="DINPro-Regular" panose="02000503030000020004" pitchFamily="50" charset="0"/>
            </a:endParaRPr>
          </a:p>
          <a:p>
            <a:endParaRPr lang="en-US" sz="3600" dirty="0">
              <a:latin typeface="DINPro-Regular" panose="02000503030000020004" pitchFamily="50" charset="0"/>
            </a:endParaRPr>
          </a:p>
          <a:p>
            <a:endParaRPr lang="hu-HU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81D867-D6C8-93AF-30F0-1996838CA092}"/>
              </a:ext>
            </a:extLst>
          </p:cNvPr>
          <p:cNvSpPr/>
          <p:nvPr/>
        </p:nvSpPr>
        <p:spPr>
          <a:xfrm>
            <a:off x="0" y="0"/>
            <a:ext cx="12192000" cy="988291"/>
          </a:xfrm>
          <a:prstGeom prst="rect">
            <a:avLst/>
          </a:prstGeom>
          <a:solidFill>
            <a:srgbClr val="004B89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DINPro-Bold" panose="02000503030000020004" pitchFamily="50" charset="0"/>
              </a:rPr>
              <a:t>  Article 2 – </a:t>
            </a:r>
            <a:r>
              <a:rPr lang="en-US" sz="3600" dirty="0" err="1">
                <a:latin typeface="DINPro-Bold" panose="02000503030000020004" pitchFamily="50" charset="0"/>
              </a:rPr>
              <a:t>CopA</a:t>
            </a:r>
            <a:r>
              <a:rPr lang="en-US" sz="3600" dirty="0">
                <a:latin typeface="DINPro-Bold" panose="02000503030000020004" pitchFamily="50" charset="0"/>
              </a:rPr>
              <a:t> – method</a:t>
            </a:r>
            <a:endParaRPr lang="hu-HU" sz="3600" dirty="0">
              <a:latin typeface="DINPro-Bold" panose="02000503030000020004" pitchFamily="50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7BE3E9-15A2-F1CF-4AE7-89D3B3F74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5788" y="2827671"/>
            <a:ext cx="4606212" cy="402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02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EC9DE6-9A0E-EAC3-934D-FFCCC1478B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7E0AE95-5168-1BDB-605D-6C47225E816D}"/>
              </a:ext>
            </a:extLst>
          </p:cNvPr>
          <p:cNvSpPr/>
          <p:nvPr/>
        </p:nvSpPr>
        <p:spPr>
          <a:xfrm>
            <a:off x="0" y="0"/>
            <a:ext cx="12192000" cy="988291"/>
          </a:xfrm>
          <a:prstGeom prst="rect">
            <a:avLst/>
          </a:prstGeom>
          <a:solidFill>
            <a:srgbClr val="004B89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DINPro-Bold" panose="02000503030000020004" pitchFamily="50" charset="0"/>
              </a:rPr>
              <a:t>  Article 2 – </a:t>
            </a:r>
            <a:r>
              <a:rPr lang="en-US" sz="3600" dirty="0" err="1">
                <a:latin typeface="DINPro-Bold" panose="02000503030000020004" pitchFamily="50" charset="0"/>
              </a:rPr>
              <a:t>CopA</a:t>
            </a:r>
            <a:r>
              <a:rPr lang="en-US" sz="3600" dirty="0">
                <a:latin typeface="DINPro-Bold" panose="02000503030000020004" pitchFamily="50" charset="0"/>
              </a:rPr>
              <a:t> – domains and mechanism</a:t>
            </a:r>
            <a:endParaRPr lang="hu-HU" sz="3600" dirty="0">
              <a:latin typeface="DINPro-Bold" panose="02000503030000020004" pitchFamily="50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05F4DDB-574B-AD93-4C6F-F7E75CE3F14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38936" y="1210109"/>
            <a:ext cx="9352718" cy="5260904"/>
          </a:xfrm>
        </p:spPr>
      </p:pic>
    </p:spTree>
    <p:extLst>
      <p:ext uri="{BB962C8B-B14F-4D97-AF65-F5344CB8AC3E}">
        <p14:creationId xmlns:p14="http://schemas.microsoft.com/office/powerpoint/2010/main" val="534059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B8F5A0-E289-16B5-F123-CF0ADEA22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BF6273-6F15-BF39-1645-0F94D7EC65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01405" y="2058608"/>
            <a:ext cx="9861930" cy="429768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DINPro-Regular" panose="02000503030000020004" pitchFamily="50" charset="0"/>
              </a:rPr>
              <a:t>ATP driven conformational changes cause the translocation of metals outside of cell</a:t>
            </a:r>
          </a:p>
          <a:p>
            <a:r>
              <a:rPr lang="en-US" sz="3600" dirty="0">
                <a:latin typeface="DINPro-Regular" panose="02000503030000020004" pitchFamily="50" charset="0"/>
              </a:rPr>
              <a:t>Hence the powerful metal efflux</a:t>
            </a:r>
          </a:p>
          <a:p>
            <a:r>
              <a:rPr lang="en-US" sz="3600" dirty="0">
                <a:latin typeface="DINPro-Regular" panose="02000503030000020004" pitchFamily="50" charset="0"/>
              </a:rPr>
              <a:t>Homology with human P1Bs makes </a:t>
            </a:r>
            <a:r>
              <a:rPr lang="en-US" sz="3600" dirty="0" err="1">
                <a:latin typeface="DINPro-Regular" panose="02000503030000020004" pitchFamily="50" charset="0"/>
              </a:rPr>
              <a:t>CopA</a:t>
            </a:r>
            <a:r>
              <a:rPr lang="en-US" sz="3600" dirty="0">
                <a:latin typeface="DINPro-Regular" panose="02000503030000020004" pitchFamily="50" charset="0"/>
              </a:rPr>
              <a:t> a good starting point in further researches tied to Menke’s and Wilson’s disease</a:t>
            </a:r>
          </a:p>
          <a:p>
            <a:endParaRPr lang="en-US" sz="3600" dirty="0">
              <a:latin typeface="DINPro-Regular" panose="02000503030000020004" pitchFamily="50" charset="0"/>
            </a:endParaRPr>
          </a:p>
          <a:p>
            <a:endParaRPr lang="en-US" sz="3600" dirty="0">
              <a:latin typeface="DINPro-Regular" panose="02000503030000020004" pitchFamily="50" charset="0"/>
            </a:endParaRPr>
          </a:p>
          <a:p>
            <a:endParaRPr lang="en-US" sz="3600" dirty="0">
              <a:latin typeface="DINPro-Regular" panose="02000503030000020004" pitchFamily="50" charset="0"/>
            </a:endParaRPr>
          </a:p>
          <a:p>
            <a:endParaRPr lang="en-US" sz="3600" dirty="0">
              <a:latin typeface="DINPro-Regular" panose="02000503030000020004" pitchFamily="50" charset="0"/>
            </a:endParaRPr>
          </a:p>
          <a:p>
            <a:endParaRPr lang="en-US" sz="3600" dirty="0">
              <a:latin typeface="DINPro-Regular" panose="02000503030000020004" pitchFamily="50" charset="0"/>
            </a:endParaRPr>
          </a:p>
          <a:p>
            <a:endParaRPr lang="en-US" sz="3600" dirty="0">
              <a:latin typeface="DINPro-Regular" panose="02000503030000020004" pitchFamily="50" charset="0"/>
            </a:endParaRPr>
          </a:p>
          <a:p>
            <a:endParaRPr lang="en-US" sz="3600" dirty="0">
              <a:latin typeface="DINPro-Regular" panose="02000503030000020004" pitchFamily="50" charset="0"/>
            </a:endParaRPr>
          </a:p>
          <a:p>
            <a:endParaRPr lang="hu-HU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3E3C08-6CAC-D7D3-F17E-D8A696A55974}"/>
              </a:ext>
            </a:extLst>
          </p:cNvPr>
          <p:cNvSpPr/>
          <p:nvPr/>
        </p:nvSpPr>
        <p:spPr>
          <a:xfrm>
            <a:off x="0" y="0"/>
            <a:ext cx="12192000" cy="988291"/>
          </a:xfrm>
          <a:prstGeom prst="rect">
            <a:avLst/>
          </a:prstGeom>
          <a:solidFill>
            <a:srgbClr val="004B89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DINPro-Bold" panose="02000503030000020004" pitchFamily="50" charset="0"/>
              </a:rPr>
              <a:t>  Article 2 – </a:t>
            </a:r>
            <a:r>
              <a:rPr lang="en-US" sz="3600" dirty="0" err="1">
                <a:latin typeface="DINPro-Bold" panose="02000503030000020004" pitchFamily="50" charset="0"/>
              </a:rPr>
              <a:t>CopA</a:t>
            </a:r>
            <a:r>
              <a:rPr lang="en-US" sz="3600" dirty="0">
                <a:latin typeface="DINPro-Bold" panose="02000503030000020004" pitchFamily="50" charset="0"/>
              </a:rPr>
              <a:t> – perspective</a:t>
            </a:r>
            <a:endParaRPr lang="hu-HU" sz="3600" dirty="0">
              <a:latin typeface="DINPro-Bold" panose="02000503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200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A494BF-477C-3F53-A285-0D98BCA9A4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EBA4C7-79CE-5B17-F0DF-0CC651D35F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01405" y="2058608"/>
            <a:ext cx="9861930" cy="429768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DINPro-Regular" panose="02000503030000020004" pitchFamily="50" charset="0"/>
              </a:rPr>
              <a:t>Researchers used a library of 4,700 deletion mutant strains of </a:t>
            </a:r>
            <a:r>
              <a:rPr lang="en-US" sz="3600" i="1" dirty="0">
                <a:latin typeface="DINPro-Regular" panose="02000503030000020004" pitchFamily="50" charset="0"/>
              </a:rPr>
              <a:t>S. Cerevisiae </a:t>
            </a:r>
          </a:p>
          <a:p>
            <a:r>
              <a:rPr lang="en-US" sz="3600" dirty="0">
                <a:latin typeface="DINPro-Regular" panose="02000503030000020004" pitchFamily="50" charset="0"/>
              </a:rPr>
              <a:t>Exposed them to sublethal amount of Cadmium and Nickel in a</a:t>
            </a:r>
            <a:br>
              <a:rPr lang="en-US" sz="3600" dirty="0">
                <a:latin typeface="DINPro-Regular" panose="02000503030000020004" pitchFamily="50" charset="0"/>
              </a:rPr>
            </a:br>
            <a:r>
              <a:rPr lang="en-US" sz="3600" dirty="0">
                <a:latin typeface="DINPro-Regular" panose="02000503030000020004" pitchFamily="50" charset="0"/>
              </a:rPr>
              <a:t>high throughput screening</a:t>
            </a:r>
            <a:br>
              <a:rPr lang="en-US" sz="3600" dirty="0">
                <a:latin typeface="DINPro-Regular" panose="02000503030000020004" pitchFamily="50" charset="0"/>
              </a:rPr>
            </a:br>
            <a:r>
              <a:rPr lang="en-US" sz="3600" dirty="0">
                <a:latin typeface="DINPro-Regular" panose="02000503030000020004" pitchFamily="50" charset="0"/>
              </a:rPr>
              <a:t>process</a:t>
            </a:r>
          </a:p>
          <a:p>
            <a:endParaRPr lang="en-US" sz="3600" dirty="0">
              <a:latin typeface="DINPro-Regular" panose="02000503030000020004" pitchFamily="50" charset="0"/>
            </a:endParaRPr>
          </a:p>
          <a:p>
            <a:endParaRPr lang="en-US" sz="3600" dirty="0">
              <a:latin typeface="DINPro-Regular" panose="02000503030000020004" pitchFamily="50" charset="0"/>
            </a:endParaRPr>
          </a:p>
          <a:p>
            <a:endParaRPr lang="en-US" sz="3600" dirty="0">
              <a:latin typeface="DINPro-Regular" panose="02000503030000020004" pitchFamily="50" charset="0"/>
            </a:endParaRPr>
          </a:p>
          <a:p>
            <a:endParaRPr lang="en-US" sz="3600" dirty="0">
              <a:latin typeface="DINPro-Regular" panose="02000503030000020004" pitchFamily="50" charset="0"/>
            </a:endParaRPr>
          </a:p>
          <a:p>
            <a:endParaRPr lang="en-US" sz="3600" dirty="0">
              <a:latin typeface="DINPro-Regular" panose="02000503030000020004" pitchFamily="50" charset="0"/>
            </a:endParaRPr>
          </a:p>
          <a:p>
            <a:endParaRPr lang="en-US" sz="3600" dirty="0">
              <a:latin typeface="DINPro-Regular" panose="02000503030000020004" pitchFamily="50" charset="0"/>
            </a:endParaRPr>
          </a:p>
          <a:p>
            <a:endParaRPr lang="en-US" sz="3600" dirty="0">
              <a:latin typeface="DINPro-Regular" panose="02000503030000020004" pitchFamily="50" charset="0"/>
            </a:endParaRPr>
          </a:p>
          <a:p>
            <a:endParaRPr lang="en-US" sz="3600" dirty="0">
              <a:latin typeface="DINPro-Regular" panose="02000503030000020004" pitchFamily="50" charset="0"/>
            </a:endParaRPr>
          </a:p>
          <a:p>
            <a:endParaRPr lang="hu-HU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2EDF30-CAB7-1205-7F72-7F32D57817E7}"/>
              </a:ext>
            </a:extLst>
          </p:cNvPr>
          <p:cNvSpPr/>
          <p:nvPr/>
        </p:nvSpPr>
        <p:spPr>
          <a:xfrm>
            <a:off x="0" y="0"/>
            <a:ext cx="12192000" cy="988291"/>
          </a:xfrm>
          <a:prstGeom prst="rect">
            <a:avLst/>
          </a:prstGeom>
          <a:solidFill>
            <a:srgbClr val="004B89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DINPro-Bold" panose="02000503030000020004" pitchFamily="50" charset="0"/>
              </a:rPr>
              <a:t>  Article 3 – genomic phenotyping - method </a:t>
            </a:r>
            <a:endParaRPr lang="hu-HU" sz="3600" dirty="0">
              <a:latin typeface="DINPro-Bold" panose="02000503030000020004" pitchFamily="50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4DC46F-1675-D763-047F-6D6222D47C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75296" y="3346496"/>
            <a:ext cx="2595401" cy="3364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234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110248-56B0-91F7-691B-DF5A58432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8BD781-F7EB-1388-E174-56670C425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01405" y="2058608"/>
            <a:ext cx="9861930" cy="429768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DINPro-Regular" panose="02000503030000020004" pitchFamily="50" charset="0"/>
              </a:rPr>
              <a:t>Dozens of sensitive and resistant strains were found</a:t>
            </a:r>
          </a:p>
          <a:p>
            <a:endParaRPr lang="en-US" sz="3600" dirty="0">
              <a:latin typeface="DINPro-Regular" panose="02000503030000020004" pitchFamily="50" charset="0"/>
            </a:endParaRPr>
          </a:p>
          <a:p>
            <a:endParaRPr lang="en-US" sz="3600" dirty="0">
              <a:latin typeface="DINPro-Regular" panose="02000503030000020004" pitchFamily="50" charset="0"/>
            </a:endParaRPr>
          </a:p>
          <a:p>
            <a:endParaRPr lang="en-US" sz="3600" dirty="0">
              <a:latin typeface="DINPro-Regular" panose="02000503030000020004" pitchFamily="50" charset="0"/>
            </a:endParaRPr>
          </a:p>
          <a:p>
            <a:endParaRPr lang="en-US" sz="3600" dirty="0">
              <a:latin typeface="DINPro-Regular" panose="02000503030000020004" pitchFamily="50" charset="0"/>
            </a:endParaRPr>
          </a:p>
          <a:p>
            <a:endParaRPr lang="en-US" sz="3600" dirty="0">
              <a:latin typeface="DINPro-Regular" panose="02000503030000020004" pitchFamily="50" charset="0"/>
            </a:endParaRPr>
          </a:p>
          <a:p>
            <a:endParaRPr lang="en-US" sz="3600" dirty="0">
              <a:latin typeface="DINPro-Regular" panose="02000503030000020004" pitchFamily="50" charset="0"/>
            </a:endParaRPr>
          </a:p>
          <a:p>
            <a:endParaRPr lang="en-US" sz="3600" dirty="0">
              <a:latin typeface="DINPro-Regular" panose="02000503030000020004" pitchFamily="50" charset="0"/>
            </a:endParaRPr>
          </a:p>
          <a:p>
            <a:endParaRPr lang="en-US" sz="3600" dirty="0">
              <a:latin typeface="DINPro-Regular" panose="02000503030000020004" pitchFamily="50" charset="0"/>
            </a:endParaRPr>
          </a:p>
          <a:p>
            <a:endParaRPr lang="hu-HU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0859E3-8257-7AF4-A91B-E2BEAE79037F}"/>
              </a:ext>
            </a:extLst>
          </p:cNvPr>
          <p:cNvSpPr/>
          <p:nvPr/>
        </p:nvSpPr>
        <p:spPr>
          <a:xfrm>
            <a:off x="0" y="0"/>
            <a:ext cx="12192000" cy="988291"/>
          </a:xfrm>
          <a:prstGeom prst="rect">
            <a:avLst/>
          </a:prstGeom>
          <a:solidFill>
            <a:srgbClr val="004B89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DINPro-Bold" panose="02000503030000020004" pitchFamily="50" charset="0"/>
              </a:rPr>
              <a:t>  Article 3 – genomic phenotyping – sensitive strains </a:t>
            </a:r>
            <a:endParaRPr lang="hu-HU" sz="3600" dirty="0">
              <a:latin typeface="DINPro-Bold" panose="02000503030000020004" pitchFamily="50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A7DCBD-8C58-8920-AFA6-648E74905E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854" t="3256" r="3124"/>
          <a:stretch/>
        </p:blipFill>
        <p:spPr>
          <a:xfrm>
            <a:off x="2384981" y="3657600"/>
            <a:ext cx="6881568" cy="1981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4966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F17605-8732-2651-54CE-E2F52AAA60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989E61-6903-5DDD-4B5F-269BC59559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01405" y="2058608"/>
            <a:ext cx="9861930" cy="429768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DINPro-Regular" panose="02000503030000020004" pitchFamily="50" charset="0"/>
              </a:rPr>
              <a:t>Categorized every gene by their function and what biological processes they are tied to</a:t>
            </a:r>
          </a:p>
          <a:p>
            <a:pPr marL="0" indent="0">
              <a:buNone/>
            </a:pPr>
            <a:endParaRPr lang="en-US" sz="3600" dirty="0">
              <a:latin typeface="DINPro-Regular" panose="02000503030000020004" pitchFamily="50" charset="0"/>
            </a:endParaRPr>
          </a:p>
          <a:p>
            <a:endParaRPr lang="en-US" sz="3600" dirty="0">
              <a:latin typeface="DINPro-Regular" panose="02000503030000020004" pitchFamily="50" charset="0"/>
            </a:endParaRPr>
          </a:p>
          <a:p>
            <a:endParaRPr lang="en-US" sz="3600" dirty="0">
              <a:latin typeface="DINPro-Regular" panose="02000503030000020004" pitchFamily="50" charset="0"/>
            </a:endParaRPr>
          </a:p>
          <a:p>
            <a:endParaRPr lang="en-US" sz="3600" dirty="0">
              <a:latin typeface="DINPro-Regular" panose="02000503030000020004" pitchFamily="50" charset="0"/>
            </a:endParaRPr>
          </a:p>
          <a:p>
            <a:endParaRPr lang="en-US" sz="3600" dirty="0">
              <a:latin typeface="DINPro-Regular" panose="02000503030000020004" pitchFamily="50" charset="0"/>
            </a:endParaRPr>
          </a:p>
          <a:p>
            <a:endParaRPr lang="en-US" sz="3600" dirty="0">
              <a:latin typeface="DINPro-Regular" panose="02000503030000020004" pitchFamily="50" charset="0"/>
            </a:endParaRPr>
          </a:p>
          <a:p>
            <a:endParaRPr lang="en-US" sz="3600" dirty="0">
              <a:latin typeface="DINPro-Regular" panose="02000503030000020004" pitchFamily="50" charset="0"/>
            </a:endParaRPr>
          </a:p>
          <a:p>
            <a:endParaRPr lang="en-US" sz="3600" dirty="0">
              <a:latin typeface="DINPro-Regular" panose="02000503030000020004" pitchFamily="50" charset="0"/>
            </a:endParaRPr>
          </a:p>
          <a:p>
            <a:endParaRPr lang="en-US" sz="3600" dirty="0">
              <a:latin typeface="DINPro-Regular" panose="02000503030000020004" pitchFamily="50" charset="0"/>
            </a:endParaRPr>
          </a:p>
          <a:p>
            <a:endParaRPr lang="hu-HU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FE8B5F-CF36-9A2A-7FC4-DE5601A90FF3}"/>
              </a:ext>
            </a:extLst>
          </p:cNvPr>
          <p:cNvSpPr/>
          <p:nvPr/>
        </p:nvSpPr>
        <p:spPr>
          <a:xfrm>
            <a:off x="0" y="0"/>
            <a:ext cx="12192000" cy="988291"/>
          </a:xfrm>
          <a:prstGeom prst="rect">
            <a:avLst/>
          </a:prstGeom>
          <a:solidFill>
            <a:srgbClr val="004B89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DINPro-Bold" panose="02000503030000020004" pitchFamily="50" charset="0"/>
              </a:rPr>
              <a:t>  Article 3 – genomic phenotyping – gene ontology</a:t>
            </a:r>
            <a:endParaRPr lang="hu-HU" sz="3600" dirty="0">
              <a:latin typeface="DINPro-Bold" panose="02000503030000020004" pitchFamily="50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BE4553-F07E-0DA6-5847-64D7FAFB08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6289" y="3175795"/>
            <a:ext cx="5979422" cy="3428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75250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0CF17C-173E-AF5E-E9BC-B3DA763F89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84F976-D7E5-EB51-E087-6764C19ACA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01405" y="2058608"/>
            <a:ext cx="9861930" cy="429768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DINPro-Regular" panose="02000503030000020004" pitchFamily="50" charset="0"/>
              </a:rPr>
              <a:t>The study revealed many novel genes coding MTPs and pathways tied to metal defense</a:t>
            </a:r>
          </a:p>
          <a:p>
            <a:r>
              <a:rPr lang="en-US" sz="3600" dirty="0">
                <a:latin typeface="DINPro-Regular" panose="02000503030000020004" pitchFamily="50" charset="0"/>
              </a:rPr>
              <a:t>Vacuoles’ part in the defense</a:t>
            </a:r>
          </a:p>
          <a:p>
            <a:r>
              <a:rPr lang="en-US" sz="3600" dirty="0">
                <a:latin typeface="DINPro-Regular" panose="02000503030000020004" pitchFamily="50" charset="0"/>
              </a:rPr>
              <a:t>Emphasizing the specificity, complexity and importance of MTP</a:t>
            </a:r>
          </a:p>
          <a:p>
            <a:pPr marL="0" indent="0">
              <a:buNone/>
            </a:pPr>
            <a:endParaRPr lang="en-US" sz="3600" dirty="0">
              <a:latin typeface="DINPro-Regular" panose="02000503030000020004" pitchFamily="50" charset="0"/>
            </a:endParaRPr>
          </a:p>
          <a:p>
            <a:endParaRPr lang="en-US" sz="3600" dirty="0">
              <a:latin typeface="DINPro-Regular" panose="02000503030000020004" pitchFamily="50" charset="0"/>
            </a:endParaRPr>
          </a:p>
          <a:p>
            <a:endParaRPr lang="en-US" sz="3600" dirty="0">
              <a:latin typeface="DINPro-Regular" panose="02000503030000020004" pitchFamily="50" charset="0"/>
            </a:endParaRPr>
          </a:p>
          <a:p>
            <a:endParaRPr lang="en-US" sz="3600" dirty="0">
              <a:latin typeface="DINPro-Regular" panose="02000503030000020004" pitchFamily="50" charset="0"/>
            </a:endParaRPr>
          </a:p>
          <a:p>
            <a:endParaRPr lang="en-US" sz="3600" dirty="0">
              <a:latin typeface="DINPro-Regular" panose="02000503030000020004" pitchFamily="50" charset="0"/>
            </a:endParaRPr>
          </a:p>
          <a:p>
            <a:endParaRPr lang="en-US" sz="3600" dirty="0">
              <a:latin typeface="DINPro-Regular" panose="02000503030000020004" pitchFamily="50" charset="0"/>
            </a:endParaRPr>
          </a:p>
          <a:p>
            <a:endParaRPr lang="en-US" sz="3600" dirty="0">
              <a:latin typeface="DINPro-Regular" panose="02000503030000020004" pitchFamily="50" charset="0"/>
            </a:endParaRPr>
          </a:p>
          <a:p>
            <a:endParaRPr lang="en-US" sz="3600" dirty="0">
              <a:latin typeface="DINPro-Regular" panose="02000503030000020004" pitchFamily="50" charset="0"/>
            </a:endParaRPr>
          </a:p>
          <a:p>
            <a:endParaRPr lang="en-US" sz="3600" dirty="0">
              <a:latin typeface="DINPro-Regular" panose="02000503030000020004" pitchFamily="50" charset="0"/>
            </a:endParaRPr>
          </a:p>
          <a:p>
            <a:endParaRPr lang="hu-HU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7778AC-8814-E417-3DB8-446F900AFCD9}"/>
              </a:ext>
            </a:extLst>
          </p:cNvPr>
          <p:cNvSpPr/>
          <p:nvPr/>
        </p:nvSpPr>
        <p:spPr>
          <a:xfrm>
            <a:off x="0" y="0"/>
            <a:ext cx="12192000" cy="988291"/>
          </a:xfrm>
          <a:prstGeom prst="rect">
            <a:avLst/>
          </a:prstGeom>
          <a:solidFill>
            <a:srgbClr val="004B89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DINPro-Bold" panose="02000503030000020004" pitchFamily="50" charset="0"/>
              </a:rPr>
              <a:t>  Article 3 – genomic phenotyping – perspective</a:t>
            </a:r>
            <a:endParaRPr lang="hu-HU" sz="3600" dirty="0">
              <a:latin typeface="DINPro-Bold" panose="02000503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102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5DF90B-F4D7-4D4A-E486-8DCFEB3FF9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835FE0-5641-4293-193C-5A54987DA8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01405" y="2058608"/>
            <a:ext cx="9861930" cy="4297680"/>
          </a:xfrm>
        </p:spPr>
        <p:txBody>
          <a:bodyPr>
            <a:normAutofit lnSpcReduction="10000"/>
          </a:bodyPr>
          <a:lstStyle/>
          <a:p>
            <a:r>
              <a:rPr lang="en-US" sz="3600" dirty="0">
                <a:latin typeface="DINPro-Regular" panose="02000503030000020004" pitchFamily="50" charset="0"/>
              </a:rPr>
              <a:t>MTPs are central players in the defense against metal toxicity</a:t>
            </a:r>
          </a:p>
          <a:p>
            <a:r>
              <a:rPr lang="en-US" sz="3600" dirty="0">
                <a:latin typeface="DINPro-Regular" panose="02000503030000020004" pitchFamily="50" charset="0"/>
              </a:rPr>
              <a:t>The three studies showed the importance of MTPs</a:t>
            </a:r>
          </a:p>
          <a:p>
            <a:r>
              <a:rPr lang="en-US" sz="3600" dirty="0">
                <a:latin typeface="DINPro-Regular" panose="02000503030000020004" pitchFamily="50" charset="0"/>
              </a:rPr>
              <a:t>And that no one complex is responsible for metal defense but rather the delicate system including and building around the MTPs</a:t>
            </a:r>
          </a:p>
          <a:p>
            <a:endParaRPr lang="en-US" sz="3600" dirty="0">
              <a:latin typeface="DINPro-Regular" panose="02000503030000020004" pitchFamily="50" charset="0"/>
            </a:endParaRPr>
          </a:p>
          <a:p>
            <a:endParaRPr lang="en-US" sz="3600" dirty="0">
              <a:latin typeface="DINPro-Regular" panose="02000503030000020004" pitchFamily="50" charset="0"/>
            </a:endParaRPr>
          </a:p>
          <a:p>
            <a:endParaRPr lang="en-US" sz="3600" dirty="0">
              <a:latin typeface="DINPro-Regular" panose="02000503030000020004" pitchFamily="50" charset="0"/>
            </a:endParaRPr>
          </a:p>
          <a:p>
            <a:endParaRPr lang="en-US" sz="3600" dirty="0">
              <a:latin typeface="DINPro-Regular" panose="02000503030000020004" pitchFamily="50" charset="0"/>
            </a:endParaRPr>
          </a:p>
          <a:p>
            <a:endParaRPr lang="en-US" sz="3600" dirty="0">
              <a:latin typeface="DINPro-Regular" panose="02000503030000020004" pitchFamily="50" charset="0"/>
            </a:endParaRPr>
          </a:p>
          <a:p>
            <a:endParaRPr lang="en-US" sz="3600" dirty="0">
              <a:latin typeface="DINPro-Regular" panose="02000503030000020004" pitchFamily="50" charset="0"/>
            </a:endParaRPr>
          </a:p>
          <a:p>
            <a:endParaRPr lang="en-US" sz="3600" dirty="0">
              <a:latin typeface="DINPro-Regular" panose="02000503030000020004" pitchFamily="50" charset="0"/>
            </a:endParaRPr>
          </a:p>
          <a:p>
            <a:endParaRPr lang="en-US" sz="3600" dirty="0">
              <a:latin typeface="DINPro-Regular" panose="02000503030000020004" pitchFamily="50" charset="0"/>
            </a:endParaRPr>
          </a:p>
          <a:p>
            <a:endParaRPr lang="hu-HU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8E3B0A-B502-ED31-2627-9A5B0A6F6FAC}"/>
              </a:ext>
            </a:extLst>
          </p:cNvPr>
          <p:cNvSpPr/>
          <p:nvPr/>
        </p:nvSpPr>
        <p:spPr>
          <a:xfrm>
            <a:off x="0" y="0"/>
            <a:ext cx="12192000" cy="988291"/>
          </a:xfrm>
          <a:prstGeom prst="rect">
            <a:avLst/>
          </a:prstGeom>
          <a:solidFill>
            <a:srgbClr val="004B89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DINPro-Bold" panose="02000503030000020004" pitchFamily="50" charset="0"/>
              </a:rPr>
              <a:t>  Summary</a:t>
            </a:r>
            <a:endParaRPr lang="hu-HU" sz="3600" dirty="0">
              <a:latin typeface="DINPro-Bold" panose="02000503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591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0C3F9E-4A54-73B7-61B0-E19453D36B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01405" y="2058608"/>
            <a:ext cx="9789189" cy="4297680"/>
          </a:xfrm>
        </p:spPr>
        <p:txBody>
          <a:bodyPr/>
          <a:lstStyle/>
          <a:p>
            <a:r>
              <a:rPr lang="en-US" sz="3600" dirty="0">
                <a:latin typeface="DINPro-Regular" panose="02000503030000020004" pitchFamily="50" charset="0"/>
              </a:rPr>
              <a:t>Importance of homeostasis in cells</a:t>
            </a:r>
          </a:p>
          <a:p>
            <a:r>
              <a:rPr lang="en-US" sz="3600" dirty="0">
                <a:latin typeface="DINPro-Regular" panose="02000503030000020004" pitchFamily="50" charset="0"/>
              </a:rPr>
              <a:t>Different homeostatic systems are present</a:t>
            </a:r>
          </a:p>
          <a:p>
            <a:r>
              <a:rPr lang="en-US" sz="3600" dirty="0">
                <a:latin typeface="DINPro-Regular" panose="02000503030000020004" pitchFamily="50" charset="0"/>
              </a:rPr>
              <a:t>Metal homeostasis is one of them</a:t>
            </a:r>
          </a:p>
          <a:p>
            <a:endParaRPr lang="hu-HU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FDCC1A-3FEC-AA2E-34D5-5210441B6550}"/>
              </a:ext>
            </a:extLst>
          </p:cNvPr>
          <p:cNvSpPr/>
          <p:nvPr/>
        </p:nvSpPr>
        <p:spPr>
          <a:xfrm>
            <a:off x="0" y="0"/>
            <a:ext cx="12192000" cy="988291"/>
          </a:xfrm>
          <a:prstGeom prst="rect">
            <a:avLst/>
          </a:prstGeom>
          <a:solidFill>
            <a:srgbClr val="004B89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DINPro-Bold" panose="02000503030000020004" pitchFamily="50" charset="0"/>
              </a:rPr>
              <a:t>  </a:t>
            </a:r>
            <a:r>
              <a:rPr lang="en-US" sz="3600" dirty="0" err="1">
                <a:latin typeface="DINPro-Bold" panose="02000503030000020004" pitchFamily="50" charset="0"/>
              </a:rPr>
              <a:t>Metallostasis</a:t>
            </a:r>
            <a:endParaRPr lang="hu-HU" sz="3600" dirty="0">
              <a:latin typeface="DINPro-Bold" panose="02000503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7399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Placeholder 7">
            <a:extLst>
              <a:ext uri="{FF2B5EF4-FFF2-40B4-BE49-F238E27FC236}">
                <a16:creationId xmlns:a16="http://schemas.microsoft.com/office/drawing/2014/main" id="{A672B903-78EE-718A-C122-69D51207883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1" r="38521"/>
          <a:stretch/>
        </p:blipFill>
        <p:spPr>
          <a:xfrm>
            <a:off x="-18788" y="0"/>
            <a:ext cx="3291840" cy="6880860"/>
          </a:xfr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31A833D-1BB8-8A1D-4612-CCE8F744263B}"/>
              </a:ext>
            </a:extLst>
          </p:cNvPr>
          <p:cNvSpPr/>
          <p:nvPr/>
        </p:nvSpPr>
        <p:spPr>
          <a:xfrm>
            <a:off x="-18788" y="0"/>
            <a:ext cx="12210788" cy="988291"/>
          </a:xfrm>
          <a:prstGeom prst="rect">
            <a:avLst/>
          </a:prstGeom>
          <a:solidFill>
            <a:srgbClr val="004B89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DINPro-Bold" panose="02000503030000020004" pitchFamily="50" charset="0"/>
              </a:rPr>
              <a:t>  Final thoughts</a:t>
            </a:r>
            <a:endParaRPr lang="hu-HU" sz="3600" dirty="0">
              <a:latin typeface="DINPro-Bold" panose="02000503030000020004" pitchFamily="50" charset="0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36FB1AC-5565-8353-0F0F-BB3E7C9429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30850" y="1506347"/>
            <a:ext cx="8661149" cy="4297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DINPro-Regular" panose="02000503030000020004" pitchFamily="50" charset="0"/>
              </a:rPr>
              <a:t>“Homeostasis does not occur by chance, but is the result of organized self-government.” – Walter B. Cannon</a:t>
            </a:r>
          </a:p>
          <a:p>
            <a:pPr marL="0" indent="0">
              <a:buNone/>
            </a:pPr>
            <a:endParaRPr lang="en-US" sz="3600" dirty="0">
              <a:latin typeface="DINPro-Regular" panose="02000503030000020004" pitchFamily="50" charset="0"/>
            </a:endParaRPr>
          </a:p>
          <a:p>
            <a:pPr marL="0" indent="0">
              <a:buNone/>
            </a:pPr>
            <a:r>
              <a:rPr lang="en-US" sz="3600" dirty="0">
                <a:latin typeface="DINPro-Regular" panose="02000503030000020004" pitchFamily="50" charset="0"/>
              </a:rPr>
              <a:t>...and metal homeostasis abides by this principle</a:t>
            </a:r>
          </a:p>
          <a:p>
            <a:endParaRPr lang="en-US" sz="3600" dirty="0">
              <a:latin typeface="DINPro-Regular" panose="02000503030000020004" pitchFamily="50" charset="0"/>
            </a:endParaRPr>
          </a:p>
          <a:p>
            <a:endParaRPr lang="en-US" sz="3600" dirty="0">
              <a:latin typeface="DINPro-Regular" panose="02000503030000020004" pitchFamily="50" charset="0"/>
            </a:endParaRPr>
          </a:p>
          <a:p>
            <a:endParaRPr lang="en-US" sz="3600" dirty="0">
              <a:latin typeface="DINPro-Regular" panose="02000503030000020004" pitchFamily="50" charset="0"/>
            </a:endParaRPr>
          </a:p>
          <a:p>
            <a:endParaRPr lang="en-US" sz="3600" dirty="0">
              <a:latin typeface="DINPro-Regular" panose="02000503030000020004" pitchFamily="50" charset="0"/>
            </a:endParaRPr>
          </a:p>
          <a:p>
            <a:endParaRPr lang="en-US" sz="3600" dirty="0">
              <a:latin typeface="DINPro-Regular" panose="02000503030000020004" pitchFamily="50" charset="0"/>
            </a:endParaRPr>
          </a:p>
          <a:p>
            <a:endParaRPr lang="en-US" sz="3600" dirty="0">
              <a:latin typeface="DINPro-Regular" panose="02000503030000020004" pitchFamily="50" charset="0"/>
            </a:endParaRPr>
          </a:p>
          <a:p>
            <a:endParaRPr lang="en-US" sz="3600" dirty="0">
              <a:latin typeface="DINPro-Regular" panose="02000503030000020004" pitchFamily="50" charset="0"/>
            </a:endParaRPr>
          </a:p>
          <a:p>
            <a:endParaRPr lang="en-US" sz="3600" dirty="0">
              <a:latin typeface="DINPro-Regular" panose="02000503030000020004" pitchFamily="50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666746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4FF522-3633-2DDE-41FD-A14202557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AC7354-E8E3-F698-651E-EBF7263C9F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01405" y="2058608"/>
            <a:ext cx="9861930" cy="4297680"/>
          </a:xfrm>
        </p:spPr>
        <p:txBody>
          <a:bodyPr>
            <a:normAutofit fontScale="92500" lnSpcReduction="20000"/>
          </a:bodyPr>
          <a:lstStyle/>
          <a:p>
            <a:pPr mar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dirty="0"/>
              <a:t>X. </a:t>
            </a:r>
            <a:r>
              <a:rPr lang="hu-HU" dirty="0" err="1"/>
              <a:t>Cao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al</a:t>
            </a:r>
            <a:r>
              <a:rPr lang="hu-HU" dirty="0"/>
              <a:t>., “</a:t>
            </a:r>
            <a:r>
              <a:rPr lang="hu-HU" dirty="0" err="1"/>
              <a:t>Cadmium</a:t>
            </a:r>
            <a:r>
              <a:rPr lang="hu-HU" dirty="0"/>
              <a:t> </a:t>
            </a:r>
            <a:r>
              <a:rPr lang="hu-HU" dirty="0" err="1"/>
              <a:t>induced</a:t>
            </a:r>
            <a:r>
              <a:rPr lang="hu-HU" dirty="0"/>
              <a:t> BEAS-2B </a:t>
            </a:r>
            <a:r>
              <a:rPr lang="hu-HU" dirty="0" err="1"/>
              <a:t>cells</a:t>
            </a:r>
            <a:r>
              <a:rPr lang="hu-HU" dirty="0"/>
              <a:t> </a:t>
            </a:r>
            <a:r>
              <a:rPr lang="hu-HU" dirty="0" err="1"/>
              <a:t>apoptosis</a:t>
            </a:r>
            <a:r>
              <a:rPr lang="hu-HU" dirty="0"/>
              <a:t> and </a:t>
            </a:r>
            <a:r>
              <a:rPr lang="hu-HU" dirty="0" err="1"/>
              <a:t>mitochondria</a:t>
            </a:r>
            <a:r>
              <a:rPr lang="hu-HU" dirty="0"/>
              <a:t> </a:t>
            </a:r>
            <a:r>
              <a:rPr lang="hu-HU" dirty="0" err="1"/>
              <a:t>damage</a:t>
            </a:r>
            <a:r>
              <a:rPr lang="hu-HU" dirty="0"/>
              <a:t> </a:t>
            </a:r>
            <a:r>
              <a:rPr lang="hu-HU" dirty="0" err="1"/>
              <a:t>via</a:t>
            </a:r>
            <a:r>
              <a:rPr lang="hu-HU" dirty="0"/>
              <a:t> MAPK </a:t>
            </a:r>
            <a:r>
              <a:rPr lang="hu-HU" dirty="0" err="1"/>
              <a:t>signaling</a:t>
            </a:r>
            <a:r>
              <a:rPr lang="hu-HU" dirty="0"/>
              <a:t> </a:t>
            </a:r>
            <a:r>
              <a:rPr lang="hu-HU" dirty="0" err="1"/>
              <a:t>pathway</a:t>
            </a:r>
            <a:r>
              <a:rPr lang="hu-HU" dirty="0"/>
              <a:t>,”</a:t>
            </a:r>
            <a:r>
              <a:rPr lang="en-US" dirty="0"/>
              <a:t> </a:t>
            </a:r>
            <a:r>
              <a:rPr lang="hu-HU" dirty="0" err="1"/>
              <a:t>Chemosphere</a:t>
            </a:r>
            <a:r>
              <a:rPr lang="hu-HU" dirty="0"/>
              <a:t>, </a:t>
            </a:r>
            <a:r>
              <a:rPr lang="hu-HU" dirty="0" err="1"/>
              <a:t>vol</a:t>
            </a:r>
            <a:r>
              <a:rPr lang="hu-HU" dirty="0"/>
              <a:t>. 263, p. 128346, Jan. 2021, </a:t>
            </a:r>
            <a:r>
              <a:rPr lang="hu-HU" dirty="0" err="1"/>
              <a:t>doi</a:t>
            </a:r>
            <a:r>
              <a:rPr lang="hu-HU" dirty="0"/>
              <a:t>: 10.1016/j.chemosphere.2020.128346.</a:t>
            </a:r>
            <a:endParaRPr lang="en-US" dirty="0"/>
          </a:p>
          <a:p>
            <a:pPr marL="0" marR="0" indent="45720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D. F. Ortiz, L. </a:t>
            </a:r>
            <a:r>
              <a:rPr lang="en-US" dirty="0" err="1"/>
              <a:t>Kreppel</a:t>
            </a:r>
            <a:r>
              <a:rPr lang="en-US" dirty="0"/>
              <a:t>, D. M. </a:t>
            </a:r>
            <a:r>
              <a:rPr lang="en-US" dirty="0" err="1"/>
              <a:t>Speiser</a:t>
            </a:r>
            <a:r>
              <a:rPr lang="en-US" dirty="0"/>
              <a:t>, G. Scheel, G. McDonald, and D. W. Ow, “Heavy metal tolerance in the fission yeast requires an ATP-binding cassette-type vacuolar membrane transporter.,” EMBO J., vol. 11, no. 10, pp. 3491–3499, Oct. 1992, </a:t>
            </a:r>
            <a:r>
              <a:rPr lang="en-US" dirty="0" err="1"/>
              <a:t>doi</a:t>
            </a:r>
            <a:r>
              <a:rPr lang="en-US" dirty="0"/>
              <a:t>: 10.1002/j.1460-2075.1992.tb05431.x.</a:t>
            </a:r>
          </a:p>
          <a:p>
            <a:pPr marL="0" marR="0" indent="45720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[15]	P. </a:t>
            </a:r>
            <a:r>
              <a:rPr lang="en-US" dirty="0" err="1"/>
              <a:t>Gourdon</a:t>
            </a:r>
            <a:r>
              <a:rPr lang="en-US" dirty="0"/>
              <a:t> et al., “Crystal structure of a copper-transporting PIB-type ATPase,” Nature, vol. 475, no. 7354, pp. 59–64, Jul. 2011, </a:t>
            </a:r>
            <a:r>
              <a:rPr lang="en-US" dirty="0" err="1"/>
              <a:t>doi</a:t>
            </a:r>
            <a:r>
              <a:rPr lang="en-US" dirty="0"/>
              <a:t>: 10.1038/nature10191.</a:t>
            </a:r>
          </a:p>
          <a:p>
            <a:pPr marL="0" marR="0" indent="45720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[16]	R. </a:t>
            </a:r>
            <a:r>
              <a:rPr lang="en-US" dirty="0" err="1"/>
              <a:t>Ruotolo</a:t>
            </a:r>
            <a:r>
              <a:rPr lang="en-US" dirty="0"/>
              <a:t>, G. </a:t>
            </a:r>
            <a:r>
              <a:rPr lang="en-US" dirty="0" err="1"/>
              <a:t>Marchini</a:t>
            </a:r>
            <a:r>
              <a:rPr lang="en-US" dirty="0"/>
              <a:t>, and S. </a:t>
            </a:r>
            <a:r>
              <a:rPr lang="en-US" dirty="0" err="1"/>
              <a:t>Ottonello</a:t>
            </a:r>
            <a:r>
              <a:rPr lang="en-US" dirty="0"/>
              <a:t>, “Membrane transporters and protein traffic networks differentially affecting metal tolerance: a genomic phenotyping study in yeast.,” Genome Biol., vol. 9, no. 4, p. R67, Apr. 2008, </a:t>
            </a:r>
            <a:r>
              <a:rPr lang="en-US" dirty="0" err="1"/>
              <a:t>doi</a:t>
            </a:r>
            <a:r>
              <a:rPr lang="en-US" dirty="0"/>
              <a:t>: 10.1186/gb-2008-9-4-r67.</a:t>
            </a:r>
          </a:p>
          <a:p>
            <a:endParaRPr lang="en-US" sz="3600" dirty="0">
              <a:latin typeface="DINPro-Regular" panose="02000503030000020004" pitchFamily="50" charset="0"/>
            </a:endParaRPr>
          </a:p>
          <a:p>
            <a:endParaRPr lang="en-US" sz="3600" dirty="0">
              <a:latin typeface="DINPro-Regular" panose="02000503030000020004" pitchFamily="50" charset="0"/>
            </a:endParaRPr>
          </a:p>
          <a:p>
            <a:endParaRPr lang="en-US" sz="3600" dirty="0">
              <a:latin typeface="DINPro-Regular" panose="02000503030000020004" pitchFamily="50" charset="0"/>
            </a:endParaRPr>
          </a:p>
          <a:p>
            <a:endParaRPr lang="hu-HU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12868F-93F9-F96B-9229-82CF9DA66D04}"/>
              </a:ext>
            </a:extLst>
          </p:cNvPr>
          <p:cNvSpPr/>
          <p:nvPr/>
        </p:nvSpPr>
        <p:spPr>
          <a:xfrm>
            <a:off x="0" y="0"/>
            <a:ext cx="12192000" cy="988291"/>
          </a:xfrm>
          <a:prstGeom prst="rect">
            <a:avLst/>
          </a:prstGeom>
          <a:solidFill>
            <a:srgbClr val="004B89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DINPro-Bold" panose="02000503030000020004" pitchFamily="50" charset="0"/>
              </a:rPr>
              <a:t>  References</a:t>
            </a:r>
            <a:endParaRPr lang="hu-HU" sz="3600" dirty="0">
              <a:latin typeface="DINPro-Bold" panose="02000503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04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D5959F-D3FB-2FE0-244A-FB3060942F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C02EF5-D3A0-E72C-261A-9F0DED9473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01405" y="2058608"/>
            <a:ext cx="9789189" cy="4297680"/>
          </a:xfrm>
        </p:spPr>
        <p:txBody>
          <a:bodyPr/>
          <a:lstStyle/>
          <a:p>
            <a:r>
              <a:rPr lang="en-US" sz="3600" dirty="0">
                <a:latin typeface="DINPro-Regular" panose="02000503030000020004" pitchFamily="50" charset="0"/>
              </a:rPr>
              <a:t>Essential metals (e.g. Zink, Copper, Iron)</a:t>
            </a:r>
          </a:p>
          <a:p>
            <a:r>
              <a:rPr lang="en-US" sz="3600" dirty="0">
                <a:latin typeface="DINPro-Regular" panose="02000503030000020004" pitchFamily="50" charset="0"/>
              </a:rPr>
              <a:t>Complexes, structures and cofactors</a:t>
            </a:r>
          </a:p>
          <a:p>
            <a:r>
              <a:rPr lang="en-US" sz="3600" dirty="0">
                <a:latin typeface="DINPro-Regular" panose="02000503030000020004" pitchFamily="50" charset="0"/>
              </a:rPr>
              <a:t>Non-essential metals (e.g. Arsenic, Cadmium, Lead)</a:t>
            </a:r>
          </a:p>
          <a:p>
            <a:r>
              <a:rPr lang="en-US" sz="3600" dirty="0">
                <a:latin typeface="DINPro-Regular" panose="02000503030000020004" pitchFamily="50" charset="0"/>
              </a:rPr>
              <a:t>Excess metals cause toxicity</a:t>
            </a:r>
          </a:p>
          <a:p>
            <a:endParaRPr lang="en-US" sz="3600" dirty="0">
              <a:latin typeface="DINPro-Regular" panose="02000503030000020004" pitchFamily="50" charset="0"/>
            </a:endParaRPr>
          </a:p>
          <a:p>
            <a:endParaRPr lang="en-US" sz="3600" dirty="0">
              <a:latin typeface="DINPro-Regular" panose="02000503030000020004" pitchFamily="50" charset="0"/>
            </a:endParaRPr>
          </a:p>
          <a:p>
            <a:endParaRPr lang="hu-HU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AEF82D-1CE4-1C69-CB09-07FB42CB666E}"/>
              </a:ext>
            </a:extLst>
          </p:cNvPr>
          <p:cNvSpPr/>
          <p:nvPr/>
        </p:nvSpPr>
        <p:spPr>
          <a:xfrm>
            <a:off x="0" y="0"/>
            <a:ext cx="12192000" cy="988291"/>
          </a:xfrm>
          <a:prstGeom prst="rect">
            <a:avLst/>
          </a:prstGeom>
          <a:solidFill>
            <a:srgbClr val="004B89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DINPro-Bold" panose="02000503030000020004" pitchFamily="50" charset="0"/>
              </a:rPr>
              <a:t>  Different metals</a:t>
            </a:r>
            <a:endParaRPr lang="hu-HU" sz="3600" dirty="0">
              <a:latin typeface="DINPro-Bold" panose="02000503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855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6F3B06-39F8-CD12-28DE-1897FAE55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B0909B-9DBD-CE52-B7DA-F54AA81C8C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01405" y="2058608"/>
            <a:ext cx="9789189" cy="4297680"/>
          </a:xfrm>
        </p:spPr>
        <p:txBody>
          <a:bodyPr/>
          <a:lstStyle/>
          <a:p>
            <a:r>
              <a:rPr lang="en-US" sz="3600" dirty="0">
                <a:latin typeface="DINPro-Regular" panose="02000503030000020004" pitchFamily="50" charset="0"/>
              </a:rPr>
              <a:t>Oxidative stress</a:t>
            </a:r>
          </a:p>
          <a:p>
            <a:r>
              <a:rPr lang="en-US" sz="3600" dirty="0">
                <a:latin typeface="DINPro-Regular" panose="02000503030000020004" pitchFamily="50" charset="0"/>
              </a:rPr>
              <a:t>Damage to cellular structures</a:t>
            </a:r>
          </a:p>
          <a:p>
            <a:r>
              <a:rPr lang="en-US" sz="3600" dirty="0">
                <a:latin typeface="DINPro-Regular" panose="02000503030000020004" pitchFamily="50" charset="0"/>
              </a:rPr>
              <a:t>Cancer</a:t>
            </a:r>
          </a:p>
          <a:p>
            <a:r>
              <a:rPr lang="en-US" sz="3600" dirty="0">
                <a:latin typeface="DINPro-Regular" panose="02000503030000020004" pitchFamily="50" charset="0"/>
              </a:rPr>
              <a:t>Apoptosis</a:t>
            </a:r>
          </a:p>
          <a:p>
            <a:endParaRPr lang="en-US" sz="3600" dirty="0">
              <a:latin typeface="DINPro-Regular" panose="02000503030000020004" pitchFamily="50" charset="0"/>
            </a:endParaRPr>
          </a:p>
          <a:p>
            <a:endParaRPr lang="en-US" sz="3600" dirty="0">
              <a:latin typeface="DINPro-Regular" panose="02000503030000020004" pitchFamily="50" charset="0"/>
            </a:endParaRPr>
          </a:p>
          <a:p>
            <a:endParaRPr lang="en-US" sz="3600" dirty="0">
              <a:latin typeface="DINPro-Regular" panose="02000503030000020004" pitchFamily="50" charset="0"/>
            </a:endParaRPr>
          </a:p>
          <a:p>
            <a:endParaRPr lang="hu-HU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EA141E-959A-34B1-BB83-5FB1DAEBFC84}"/>
              </a:ext>
            </a:extLst>
          </p:cNvPr>
          <p:cNvSpPr/>
          <p:nvPr/>
        </p:nvSpPr>
        <p:spPr>
          <a:xfrm>
            <a:off x="0" y="0"/>
            <a:ext cx="12192000" cy="988291"/>
          </a:xfrm>
          <a:prstGeom prst="rect">
            <a:avLst/>
          </a:prstGeom>
          <a:solidFill>
            <a:srgbClr val="004B89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DINPro-Bold" panose="02000503030000020004" pitchFamily="50" charset="0"/>
              </a:rPr>
              <a:t>  Metal toxicity</a:t>
            </a:r>
            <a:endParaRPr lang="hu-HU" sz="3600" dirty="0">
              <a:latin typeface="DINPro-Bold" panose="02000503030000020004" pitchFamily="50" charset="0"/>
            </a:endParaRPr>
          </a:p>
        </p:txBody>
      </p:sp>
      <p:pic>
        <p:nvPicPr>
          <p:cNvPr id="3" name="Picture 2" descr="Apoptosis caused by excess cadmium&#10;">
            <a:extLst>
              <a:ext uri="{FF2B5EF4-FFF2-40B4-BE49-F238E27FC236}">
                <a16:creationId xmlns:a16="http://schemas.microsoft.com/office/drawing/2014/main" id="{7853BCF9-229C-3FD5-36D7-B8DDBD71E91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063" y="3914910"/>
            <a:ext cx="6702308" cy="2595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577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1B9D62-7B57-6985-FD73-90AC7006E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0AD527-2893-392F-A85A-78ECAD4A47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01405" y="2058608"/>
            <a:ext cx="9861930" cy="4297680"/>
          </a:xfrm>
        </p:spPr>
        <p:txBody>
          <a:bodyPr/>
          <a:lstStyle/>
          <a:p>
            <a:r>
              <a:rPr lang="en-US" sz="3600" dirty="0">
                <a:latin typeface="DINPro-Regular" panose="02000503030000020004" pitchFamily="50" charset="0"/>
              </a:rPr>
              <a:t>Transportation and sequestration are most prominent methods</a:t>
            </a:r>
          </a:p>
          <a:p>
            <a:r>
              <a:rPr lang="en-US" sz="3600" dirty="0">
                <a:latin typeface="DINPro-Regular" panose="02000503030000020004" pitchFamily="50" charset="0"/>
              </a:rPr>
              <a:t>Through the cell membrane, tonoplast and nuclear envelope</a:t>
            </a:r>
          </a:p>
          <a:p>
            <a:r>
              <a:rPr lang="en-US" sz="3600" dirty="0">
                <a:latin typeface="DINPro-Regular" panose="02000503030000020004" pitchFamily="50" charset="0"/>
              </a:rPr>
              <a:t>Multiple complexes take part in them</a:t>
            </a:r>
          </a:p>
          <a:p>
            <a:r>
              <a:rPr lang="en-US" sz="3600" dirty="0">
                <a:latin typeface="DINPro-Regular" panose="02000503030000020004" pitchFamily="50" charset="0"/>
              </a:rPr>
              <a:t>Membrane transport proteins</a:t>
            </a:r>
          </a:p>
          <a:p>
            <a:endParaRPr lang="en-US" sz="3600" dirty="0">
              <a:latin typeface="DINPro-Regular" panose="02000503030000020004" pitchFamily="50" charset="0"/>
            </a:endParaRPr>
          </a:p>
          <a:p>
            <a:endParaRPr lang="en-US" sz="3600" dirty="0">
              <a:latin typeface="DINPro-Regular" panose="02000503030000020004" pitchFamily="50" charset="0"/>
            </a:endParaRPr>
          </a:p>
          <a:p>
            <a:endParaRPr lang="en-US" sz="3600" dirty="0">
              <a:latin typeface="DINPro-Regular" panose="02000503030000020004" pitchFamily="50" charset="0"/>
            </a:endParaRPr>
          </a:p>
          <a:p>
            <a:endParaRPr lang="en-US" sz="3600" dirty="0">
              <a:latin typeface="DINPro-Regular" panose="02000503030000020004" pitchFamily="50" charset="0"/>
            </a:endParaRPr>
          </a:p>
          <a:p>
            <a:endParaRPr lang="hu-HU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1EDB43-AEAF-FF15-1FF6-49F11946F24A}"/>
              </a:ext>
            </a:extLst>
          </p:cNvPr>
          <p:cNvSpPr/>
          <p:nvPr/>
        </p:nvSpPr>
        <p:spPr>
          <a:xfrm>
            <a:off x="0" y="0"/>
            <a:ext cx="12192000" cy="988291"/>
          </a:xfrm>
          <a:prstGeom prst="rect">
            <a:avLst/>
          </a:prstGeom>
          <a:solidFill>
            <a:srgbClr val="004B89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DINPro-Bold" panose="02000503030000020004" pitchFamily="50" charset="0"/>
              </a:rPr>
              <a:t>  Metal Control</a:t>
            </a:r>
            <a:endParaRPr lang="hu-HU" sz="3600" dirty="0">
              <a:latin typeface="DINPro-Bold" panose="02000503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923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576C11-031C-3ACA-E573-48E7DD1EEC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EE529D-306C-BA11-1296-B2D6B4A97A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01405" y="2058608"/>
            <a:ext cx="9861930" cy="4297680"/>
          </a:xfrm>
        </p:spPr>
        <p:txBody>
          <a:bodyPr/>
          <a:lstStyle/>
          <a:p>
            <a:r>
              <a:rPr lang="en-US" sz="3600" dirty="0">
                <a:latin typeface="DINPro-Regular" panose="02000503030000020004" pitchFamily="50" charset="0"/>
              </a:rPr>
              <a:t>Protein complexes in membranes with transmembrane transport capability</a:t>
            </a:r>
          </a:p>
          <a:p>
            <a:endParaRPr lang="en-US" sz="3600" dirty="0">
              <a:latin typeface="DINPro-Regular" panose="02000503030000020004" pitchFamily="50" charset="0"/>
            </a:endParaRPr>
          </a:p>
          <a:p>
            <a:endParaRPr lang="en-US" sz="3600" dirty="0">
              <a:latin typeface="DINPro-Regular" panose="02000503030000020004" pitchFamily="50" charset="0"/>
            </a:endParaRPr>
          </a:p>
          <a:p>
            <a:endParaRPr lang="en-US" sz="3600" dirty="0">
              <a:latin typeface="DINPro-Regular" panose="02000503030000020004" pitchFamily="50" charset="0"/>
            </a:endParaRPr>
          </a:p>
          <a:p>
            <a:endParaRPr lang="hu-HU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769459-4CC2-C03D-9393-610D2AF917F8}"/>
              </a:ext>
            </a:extLst>
          </p:cNvPr>
          <p:cNvSpPr/>
          <p:nvPr/>
        </p:nvSpPr>
        <p:spPr>
          <a:xfrm>
            <a:off x="0" y="0"/>
            <a:ext cx="12192000" cy="988291"/>
          </a:xfrm>
          <a:prstGeom prst="rect">
            <a:avLst/>
          </a:prstGeom>
          <a:solidFill>
            <a:srgbClr val="004B89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DINPro-Bold" panose="02000503030000020004" pitchFamily="50" charset="0"/>
              </a:rPr>
              <a:t>  Membrane transport protein (MTP)</a:t>
            </a:r>
            <a:endParaRPr lang="hu-HU" sz="3600" dirty="0">
              <a:latin typeface="DINPro-Bold" panose="02000503030000020004" pitchFamily="50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D5CD6F5-BF60-7849-D132-7098D3D26E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74952" y="3099666"/>
            <a:ext cx="6714836" cy="377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371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F8B85B-92DA-27A3-49FE-05AFCF36DD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F65437-86B7-DA84-9229-0E2B23257C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01405" y="2058608"/>
            <a:ext cx="9861930" cy="4297680"/>
          </a:xfrm>
        </p:spPr>
        <p:txBody>
          <a:bodyPr/>
          <a:lstStyle/>
          <a:p>
            <a:r>
              <a:rPr lang="en-US" sz="3600" dirty="0">
                <a:latin typeface="DINPro-Regular" panose="02000503030000020004" pitchFamily="50" charset="0"/>
              </a:rPr>
              <a:t>Shows mechanisms and importance</a:t>
            </a:r>
          </a:p>
          <a:p>
            <a:r>
              <a:rPr lang="en-US" sz="3600" dirty="0">
                <a:latin typeface="DINPro-Regular" panose="02000503030000020004" pitchFamily="50" charset="0"/>
              </a:rPr>
              <a:t>How the earlier MTPs were found</a:t>
            </a:r>
          </a:p>
          <a:p>
            <a:r>
              <a:rPr lang="en-US" sz="3600" dirty="0">
                <a:latin typeface="DINPro-Regular" panose="02000503030000020004" pitchFamily="50" charset="0"/>
              </a:rPr>
              <a:t>What their structure is</a:t>
            </a:r>
          </a:p>
          <a:p>
            <a:r>
              <a:rPr lang="en-US" sz="3600" dirty="0">
                <a:latin typeface="DINPro-Regular" panose="02000503030000020004" pitchFamily="50" charset="0"/>
              </a:rPr>
              <a:t>Genomic phenotyping </a:t>
            </a:r>
          </a:p>
          <a:p>
            <a:endParaRPr lang="en-US" sz="3600" dirty="0">
              <a:latin typeface="DINPro-Regular" panose="02000503030000020004" pitchFamily="50" charset="0"/>
            </a:endParaRPr>
          </a:p>
          <a:p>
            <a:endParaRPr lang="en-US" sz="3600" dirty="0">
              <a:latin typeface="DINPro-Regular" panose="02000503030000020004" pitchFamily="50" charset="0"/>
            </a:endParaRPr>
          </a:p>
          <a:p>
            <a:endParaRPr lang="en-US" sz="3600" dirty="0">
              <a:latin typeface="DINPro-Regular" panose="02000503030000020004" pitchFamily="50" charset="0"/>
            </a:endParaRPr>
          </a:p>
          <a:p>
            <a:endParaRPr lang="en-US" sz="3600" dirty="0">
              <a:latin typeface="DINPro-Regular" panose="02000503030000020004" pitchFamily="50" charset="0"/>
            </a:endParaRPr>
          </a:p>
          <a:p>
            <a:endParaRPr lang="en-US" sz="3600" dirty="0">
              <a:latin typeface="DINPro-Regular" panose="02000503030000020004" pitchFamily="50" charset="0"/>
            </a:endParaRPr>
          </a:p>
          <a:p>
            <a:endParaRPr lang="hu-HU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6FAD19-64DB-633F-8BF5-EF4934BBEE5D}"/>
              </a:ext>
            </a:extLst>
          </p:cNvPr>
          <p:cNvSpPr/>
          <p:nvPr/>
        </p:nvSpPr>
        <p:spPr>
          <a:xfrm>
            <a:off x="0" y="0"/>
            <a:ext cx="12192000" cy="988291"/>
          </a:xfrm>
          <a:prstGeom prst="rect">
            <a:avLst/>
          </a:prstGeom>
          <a:solidFill>
            <a:srgbClr val="004B89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DINPro-Bold" panose="02000503030000020004" pitchFamily="50" charset="0"/>
              </a:rPr>
              <a:t>  The three research</a:t>
            </a:r>
            <a:endParaRPr lang="hu-HU" sz="3600" dirty="0">
              <a:latin typeface="DINPro-Bold" panose="02000503030000020004" pitchFamily="50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858D318-3F20-C4ED-1CD4-C659724BC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98162">
            <a:off x="10110317" y="4461025"/>
            <a:ext cx="2203811" cy="28477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5C18815-4E61-8777-D4F5-374B46CED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058975">
            <a:off x="9112235" y="3934414"/>
            <a:ext cx="2168362" cy="28477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036A1D6-8176-C302-49E4-1B081E6EA0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539008">
            <a:off x="8033455" y="4373426"/>
            <a:ext cx="2187581" cy="284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236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C1BE75-1A36-65B4-5982-BD5294D2A8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C11DF8-179F-F084-EDA6-DE6F30E98F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01405" y="2058608"/>
            <a:ext cx="9861930" cy="4297680"/>
          </a:xfrm>
        </p:spPr>
        <p:txBody>
          <a:bodyPr>
            <a:normAutofit lnSpcReduction="10000"/>
          </a:bodyPr>
          <a:lstStyle/>
          <a:p>
            <a:r>
              <a:rPr lang="en-US" sz="3600" dirty="0">
                <a:latin typeface="DINPro-Regular" panose="02000503030000020004" pitchFamily="50" charset="0"/>
              </a:rPr>
              <a:t>Mutagenized fission yeast progenitor strain</a:t>
            </a:r>
          </a:p>
          <a:p>
            <a:r>
              <a:rPr lang="en-US" sz="3600" dirty="0">
                <a:latin typeface="DINPro-Regular" panose="02000503030000020004" pitchFamily="50" charset="0"/>
              </a:rPr>
              <a:t>Found a number of Cd sensitive strains</a:t>
            </a:r>
          </a:p>
          <a:p>
            <a:r>
              <a:rPr lang="en-US" sz="3600" dirty="0">
                <a:latin typeface="DINPro-Regular" panose="02000503030000020004" pitchFamily="50" charset="0"/>
              </a:rPr>
              <a:t>All had elevated phytochelatin complex</a:t>
            </a:r>
          </a:p>
          <a:p>
            <a:r>
              <a:rPr lang="en-US" sz="3600" dirty="0">
                <a:latin typeface="DINPro-Regular" panose="02000503030000020004" pitchFamily="50" charset="0"/>
              </a:rPr>
              <a:t>Plasmid vector gene restoration</a:t>
            </a:r>
          </a:p>
          <a:p>
            <a:r>
              <a:rPr lang="en-US" sz="3600" dirty="0">
                <a:latin typeface="DINPro-Regular" panose="02000503030000020004" pitchFamily="50" charset="0"/>
              </a:rPr>
              <a:t>Only HMT1 coding gene restored</a:t>
            </a:r>
            <a:br>
              <a:rPr lang="en-US" sz="3600" dirty="0">
                <a:latin typeface="DINPro-Regular" panose="02000503030000020004" pitchFamily="50" charset="0"/>
              </a:rPr>
            </a:br>
            <a:r>
              <a:rPr lang="en-US" sz="3600" dirty="0">
                <a:latin typeface="DINPro-Regular" panose="02000503030000020004" pitchFamily="50" charset="0"/>
              </a:rPr>
              <a:t>metal tolerance</a:t>
            </a:r>
          </a:p>
          <a:p>
            <a:endParaRPr lang="en-US" sz="3600" dirty="0">
              <a:latin typeface="DINPro-Regular" panose="02000503030000020004" pitchFamily="50" charset="0"/>
            </a:endParaRPr>
          </a:p>
          <a:p>
            <a:endParaRPr lang="en-US" sz="3600" dirty="0">
              <a:latin typeface="DINPro-Regular" panose="02000503030000020004" pitchFamily="50" charset="0"/>
            </a:endParaRPr>
          </a:p>
          <a:p>
            <a:endParaRPr lang="en-US" sz="3600" dirty="0">
              <a:latin typeface="DINPro-Regular" panose="02000503030000020004" pitchFamily="50" charset="0"/>
            </a:endParaRPr>
          </a:p>
          <a:p>
            <a:endParaRPr lang="en-US" sz="3600" dirty="0">
              <a:latin typeface="DINPro-Regular" panose="02000503030000020004" pitchFamily="50" charset="0"/>
            </a:endParaRPr>
          </a:p>
          <a:p>
            <a:endParaRPr lang="en-US" sz="3600" dirty="0">
              <a:latin typeface="DINPro-Regular" panose="02000503030000020004" pitchFamily="50" charset="0"/>
            </a:endParaRPr>
          </a:p>
          <a:p>
            <a:endParaRPr lang="hu-HU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4BF3B5-4D76-8A7A-85DF-D2D0FD322B02}"/>
              </a:ext>
            </a:extLst>
          </p:cNvPr>
          <p:cNvSpPr/>
          <p:nvPr/>
        </p:nvSpPr>
        <p:spPr>
          <a:xfrm>
            <a:off x="0" y="0"/>
            <a:ext cx="12192000" cy="988291"/>
          </a:xfrm>
          <a:prstGeom prst="rect">
            <a:avLst/>
          </a:prstGeom>
          <a:solidFill>
            <a:srgbClr val="004B89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DINPro-Bold" panose="02000503030000020004" pitchFamily="50" charset="0"/>
              </a:rPr>
              <a:t>  Article 1 – HMT1 - identification</a:t>
            </a:r>
            <a:endParaRPr lang="hu-HU" sz="3600" dirty="0">
              <a:latin typeface="DINPro-Bold" panose="02000503030000020004" pitchFamily="50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56E77AA-BE49-0873-F106-2838A0358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1608" y="3321698"/>
            <a:ext cx="2622777" cy="3414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7676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E30216-5546-45A1-011F-6A2373183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A7CB3F-7B64-BE46-C2F6-7CEE4BF7FB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01405" y="2058608"/>
            <a:ext cx="9861930" cy="429768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DINPro-Regular" panose="02000503030000020004" pitchFamily="50" charset="0"/>
              </a:rPr>
              <a:t>Further study shows increased uptake capacity not lower concentration</a:t>
            </a:r>
          </a:p>
          <a:p>
            <a:r>
              <a:rPr lang="en-US" sz="3600" dirty="0">
                <a:latin typeface="DINPro-Regular" panose="02000503030000020004" pitchFamily="50" charset="0"/>
              </a:rPr>
              <a:t>Therefore, concluded to be tonoplast MTP</a:t>
            </a:r>
          </a:p>
          <a:p>
            <a:r>
              <a:rPr lang="en-US" sz="3600" dirty="0">
                <a:latin typeface="DINPro-Regular" panose="02000503030000020004" pitchFamily="50" charset="0"/>
              </a:rPr>
              <a:t>Sequesters Cd into vacuoles</a:t>
            </a:r>
          </a:p>
          <a:p>
            <a:r>
              <a:rPr lang="en-US" sz="3600" dirty="0">
                <a:latin typeface="DINPro-Regular" panose="02000503030000020004" pitchFamily="50" charset="0"/>
              </a:rPr>
              <a:t>Overexpression leads to higher tolerance</a:t>
            </a:r>
          </a:p>
          <a:p>
            <a:endParaRPr lang="en-US" sz="3600" dirty="0">
              <a:latin typeface="DINPro-Regular" panose="02000503030000020004" pitchFamily="50" charset="0"/>
            </a:endParaRPr>
          </a:p>
          <a:p>
            <a:endParaRPr lang="en-US" sz="3600" dirty="0">
              <a:latin typeface="DINPro-Regular" panose="02000503030000020004" pitchFamily="50" charset="0"/>
            </a:endParaRPr>
          </a:p>
          <a:p>
            <a:endParaRPr lang="en-US" sz="3600" dirty="0">
              <a:latin typeface="DINPro-Regular" panose="02000503030000020004" pitchFamily="50" charset="0"/>
            </a:endParaRPr>
          </a:p>
          <a:p>
            <a:endParaRPr lang="en-US" sz="3600" dirty="0">
              <a:latin typeface="DINPro-Regular" panose="02000503030000020004" pitchFamily="50" charset="0"/>
            </a:endParaRPr>
          </a:p>
          <a:p>
            <a:endParaRPr lang="en-US" sz="3600" dirty="0">
              <a:latin typeface="DINPro-Regular" panose="02000503030000020004" pitchFamily="50" charset="0"/>
            </a:endParaRPr>
          </a:p>
          <a:p>
            <a:endParaRPr lang="hu-HU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1864C58-BD49-FD33-ACBC-9E6D2B4A4D6B}"/>
              </a:ext>
            </a:extLst>
          </p:cNvPr>
          <p:cNvSpPr/>
          <p:nvPr/>
        </p:nvSpPr>
        <p:spPr>
          <a:xfrm>
            <a:off x="0" y="0"/>
            <a:ext cx="12192000" cy="988291"/>
          </a:xfrm>
          <a:prstGeom prst="rect">
            <a:avLst/>
          </a:prstGeom>
          <a:solidFill>
            <a:srgbClr val="004B89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DINPro-Bold" panose="02000503030000020004" pitchFamily="50" charset="0"/>
              </a:rPr>
              <a:t>  Article 1 – HMT1 - effect</a:t>
            </a:r>
            <a:endParaRPr lang="hu-HU" sz="3600" dirty="0">
              <a:latin typeface="DINPro-Bold" panose="02000503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52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20BE78-9FDF-401B-B412-3AA10EC5BEA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30E62E91-3991-445A-ADE0-DB143B39320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180A77-4928-484F-9529-F716C85D6A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595</TotalTime>
  <Words>885</Words>
  <Application>Microsoft Office PowerPoint</Application>
  <PresentationFormat>Widescreen</PresentationFormat>
  <Paragraphs>184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Aptos</vt:lpstr>
      <vt:lpstr>Aptos Display</vt:lpstr>
      <vt:lpstr>Arial</vt:lpstr>
      <vt:lpstr>Calibri</vt:lpstr>
      <vt:lpstr>DINPro-Bold</vt:lpstr>
      <vt:lpstr>DINPro-Regular</vt:lpstr>
      <vt:lpstr>Office Theme</vt:lpstr>
      <vt:lpstr>Membrane Transport Proteins  in Metal Defense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László Szalai</dc:creator>
  <cp:lastModifiedBy>László Szalai</cp:lastModifiedBy>
  <cp:revision>7</cp:revision>
  <dcterms:created xsi:type="dcterms:W3CDTF">2024-10-19T08:39:36Z</dcterms:created>
  <dcterms:modified xsi:type="dcterms:W3CDTF">2024-10-20T13:38:42Z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