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1"/>
  </p:notesMasterIdLst>
  <p:handoutMasterIdLst>
    <p:handoutMasterId r:id="rId22"/>
  </p:handoutMasterIdLst>
  <p:sldIdLst>
    <p:sldId id="289" r:id="rId5"/>
    <p:sldId id="290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08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94" autoAdjust="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>
        <p:scale>
          <a:sx n="1" d="2"/>
          <a:sy n="1" d="2"/>
        </p:scale>
        <p:origin x="3774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76AB79-C677-3DB7-78CF-9305D5861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AB137-CEA6-0244-F12B-1ECC21172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994AA-C437-4EF4-8BEF-0B832D7FA42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68EC96-C6CC-F2AF-D90F-143F4D20A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2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16356-3B28-4AAF-8099-7941810E2475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DA344-5FA2-43F7-9D95-CA56C82B0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6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44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Convergent genes or advance of ancestral genes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7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selected long lived species and narrowed for DNA repair and maintenance = 16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4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99806-A9AF-611F-1849-E24D6F2B3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075DF3-290F-523D-DD93-7876D91B3C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2AB446-258B-1C3A-7738-E81EAD959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2D4E6-5E88-FED0-2E49-D29F61468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22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5DA344-5FA2-43F7-9D95-CA56C82B08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4EBAD-1F8A-3C35-9034-0FBDC82E8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A76348-FBFC-F918-C263-6319C9B46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3940A-B7EA-13B5-1635-ECE10023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5445A-C96F-B3C8-4491-F649E9C9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56922-C81F-A1FF-4E2A-4336E200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1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6760-C796-BE90-A564-7065140FC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3A02F-B21D-78B8-419D-05C887FA1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30DE8-B164-B73D-D843-A9F6355D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04ADF-6D5F-F939-090C-9E2BBDEF6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4F877-1498-F46A-744F-C80FFC26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0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7B0C1-2E71-F360-BDD8-BAC447D61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9EF39F-5191-7328-44BD-BD89D9214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AEAAB-A320-B096-FF4E-648416004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C5A42-610B-63EF-1E2E-CC6E8D47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D376-9D61-8373-5147-CCCDCE58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11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90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40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BEC0-0182-9580-A81F-E084F079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BC0A7-5BE3-59A6-4A79-E45703C6B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B1049-9219-57D7-47FA-53E7398E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14C71-BF73-E5FD-7A10-F2553B67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E881E-A03F-BBAF-8430-0E7F9060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5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F642-78D4-8285-CCEA-E7ADFF16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FA720-067A-5A8A-8B11-F03638271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BABF-7BEB-1C75-1E57-2E17B12A6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1B1B-8D4D-0911-ED06-CDDED5AF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EE65C-3210-F129-18B9-8DF45A441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D5E2-9572-92E1-A0F0-B5D7DD82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4D8E3-E0D5-8233-592C-4757BBC469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1AEEE-0693-37E2-7601-59FF6C9D1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FC5E5-2EC0-FECF-8C1C-A5D8A64D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4BE3D3-BCE0-ACF5-17DE-AB7A4A5F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85D71-4CDE-EAFA-3E05-9AE69F7B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7F627-8F87-63B7-4FB2-B0F96BB91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20A8A-7251-3FA7-BF7B-0C824E39E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29F755-B4E9-7538-4183-76FD9EB01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5F6FB-D04B-FBBD-37AA-C5D8AB02C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074A9A-0EAF-473D-6786-C82EC5E570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D6C8D-BD05-4BDB-9EE1-5C96928D5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788B8-711C-0966-DFD5-D6AEC2231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2A0BC-24EA-0815-75ED-BB7EEC90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0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5C7E-A8AC-711C-38BA-0FD82C20E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D8718F-866B-1183-3E3D-484AE7DFC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D25D2-6991-9018-EB67-098A31BC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0A4C0A-1DAC-618B-DAD8-06C870BE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2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D04AD-E803-A3F6-D9FE-B4A82F36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0F667B-DE99-F115-F77F-1B779DE6A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D19DF-825E-E0E5-ADE6-48D2D0EF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6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322B-CBD2-B404-39B0-117DFDCE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11D4-307E-A39D-8B7A-C00D017C28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DEC42-D35B-9E87-0F64-1DDD88653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92763-FAC2-F091-DD43-F0CB13CBF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8805A-DF28-A35C-5369-B5968270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59F683-8E1D-3280-A6AC-A0360D6D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7408A-F40D-1FD7-71B9-BB53D99B3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1BD78-2DE4-DD22-FDF3-6E7A66E3F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5BAE7-3726-8525-08AC-9D64866B2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C92D7-6252-1352-1D49-ED1561CD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78EF6-9691-F942-CCF7-6B059AA4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802C6-F2DE-91FD-7D94-E131A9FC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7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6C5BB-E41A-8730-1288-90A2D655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4F330-B516-F4D4-3F67-8CB2D9130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977CC-8A60-6188-B97E-4CD6A3BCF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D8061D-18C3-4F4F-85EF-561633F5875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11829-BCE9-45E6-5168-D3A01CA6C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EAD5A-BDE8-8F2C-B56E-CCB41501B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0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B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FEC93CF-2672-7D78-F278-58C5E012E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756" y="1674471"/>
            <a:ext cx="7270533" cy="843900"/>
          </a:xfrm>
        </p:spPr>
        <p:txBody>
          <a:bodyPr/>
          <a:lstStyle/>
          <a:p>
            <a:r>
              <a:rPr lang="en-US" sz="3600" b="1" i="1" dirty="0">
                <a:solidFill>
                  <a:schemeClr val="bg1"/>
                </a:solidFill>
                <a:cs typeface="Times New Roman" panose="02020603050405020304" pitchFamily="18" charset="0"/>
              </a:rPr>
              <a:t>Origin and evolution of extreme life span in Pacific Ocean Rockfishes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D21B7CD-3D69-26B5-8A0B-52A19A6B0A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1" r="14591"/>
          <a:stretch/>
        </p:blipFill>
        <p:spPr>
          <a:xfrm>
            <a:off x="6630955" y="-18288"/>
            <a:ext cx="5561045" cy="6894576"/>
          </a:xfrm>
        </p:spPr>
      </p:pic>
      <p:sp>
        <p:nvSpPr>
          <p:cNvPr id="2" name="Title 8">
            <a:extLst>
              <a:ext uri="{FF2B5EF4-FFF2-40B4-BE49-F238E27FC236}">
                <a16:creationId xmlns:a16="http://schemas.microsoft.com/office/drawing/2014/main" id="{FB0D4118-3585-5C1F-481E-C288356B61F2}"/>
              </a:ext>
            </a:extLst>
          </p:cNvPr>
          <p:cNvSpPr txBox="1">
            <a:spLocks/>
          </p:cNvSpPr>
          <p:nvPr/>
        </p:nvSpPr>
        <p:spPr>
          <a:xfrm>
            <a:off x="829756" y="3562769"/>
            <a:ext cx="7270533" cy="8439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László Szalai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DA365499-78D4-FD3A-B56E-E6AE1DB7A7F5}"/>
              </a:ext>
            </a:extLst>
          </p:cNvPr>
          <p:cNvSpPr txBox="1">
            <a:spLocks/>
          </p:cNvSpPr>
          <p:nvPr/>
        </p:nvSpPr>
        <p:spPr>
          <a:xfrm>
            <a:off x="895927" y="2371086"/>
            <a:ext cx="7270533" cy="8439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cs typeface="Times New Roman" panose="02020603050405020304" pitchFamily="18" charset="0"/>
              </a:rPr>
              <a:t>Kolora et al. 2021 Science</a:t>
            </a: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CCAA7DAA-D893-A649-D4AE-D2A808600D8D}"/>
              </a:ext>
            </a:extLst>
          </p:cNvPr>
          <p:cNvSpPr txBox="1">
            <a:spLocks/>
          </p:cNvSpPr>
          <p:nvPr/>
        </p:nvSpPr>
        <p:spPr>
          <a:xfrm>
            <a:off x="829756" y="5215623"/>
            <a:ext cx="7270533" cy="8439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cs typeface="Times New Roman" panose="02020603050405020304" pitchFamily="18" charset="0"/>
              </a:rPr>
              <a:t>University of Gothenburg December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3F3D1-A06E-AA45-4553-84026CD81EB6}"/>
              </a:ext>
            </a:extLst>
          </p:cNvPr>
          <p:cNvCxnSpPr/>
          <p:nvPr/>
        </p:nvCxnSpPr>
        <p:spPr>
          <a:xfrm flipH="1">
            <a:off x="0" y="0"/>
            <a:ext cx="895927" cy="6511636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49556A-A8AE-0B30-58CC-32D3BDD070C6}"/>
              </a:ext>
            </a:extLst>
          </p:cNvPr>
          <p:cNvCxnSpPr/>
          <p:nvPr/>
        </p:nvCxnSpPr>
        <p:spPr>
          <a:xfrm flipV="1">
            <a:off x="0" y="0"/>
            <a:ext cx="3112655" cy="683491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0A0472-D7D6-637E-B9A3-B2E89E8863C9}"/>
              </a:ext>
            </a:extLst>
          </p:cNvPr>
          <p:cNvCxnSpPr>
            <a:cxnSpLocks/>
          </p:cNvCxnSpPr>
          <p:nvPr/>
        </p:nvCxnSpPr>
        <p:spPr>
          <a:xfrm>
            <a:off x="6474691" y="0"/>
            <a:ext cx="1625598" cy="370449"/>
          </a:xfrm>
          <a:prstGeom prst="line">
            <a:avLst/>
          </a:prstGeom>
          <a:ln>
            <a:solidFill>
              <a:schemeClr val="bg1">
                <a:alpha val="51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A2FCC8-A809-7633-475E-0800CCAE45C3}"/>
              </a:ext>
            </a:extLst>
          </p:cNvPr>
          <p:cNvCxnSpPr/>
          <p:nvPr/>
        </p:nvCxnSpPr>
        <p:spPr>
          <a:xfrm>
            <a:off x="0" y="5800436"/>
            <a:ext cx="6243782" cy="1057564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Title 8">
            <a:extLst>
              <a:ext uri="{FF2B5EF4-FFF2-40B4-BE49-F238E27FC236}">
                <a16:creationId xmlns:a16="http://schemas.microsoft.com/office/drawing/2014/main" id="{58A8F607-CFB7-208A-D462-5A2C38BD5F84}"/>
              </a:ext>
            </a:extLst>
          </p:cNvPr>
          <p:cNvSpPr txBox="1">
            <a:spLocks/>
          </p:cNvSpPr>
          <p:nvPr/>
        </p:nvSpPr>
        <p:spPr>
          <a:xfrm>
            <a:off x="10470638" y="6059523"/>
            <a:ext cx="7270533" cy="8439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Real photo I promise</a:t>
            </a:r>
          </a:p>
        </p:txBody>
      </p:sp>
    </p:spTree>
    <p:extLst>
      <p:ext uri="{BB962C8B-B14F-4D97-AF65-F5344CB8AC3E}">
        <p14:creationId xmlns:p14="http://schemas.microsoft.com/office/powerpoint/2010/main" val="3078994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C398D0-819A-2B50-CECD-329C9DB95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F8ECF-2F5B-7EC3-2109-68644F6C7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4" y="2058608"/>
            <a:ext cx="10151641" cy="4297680"/>
          </a:xfrm>
        </p:spPr>
        <p:txBody>
          <a:bodyPr>
            <a:normAutofit/>
          </a:bodyPr>
          <a:lstStyle/>
          <a:p>
            <a:r>
              <a:rPr lang="en-US" sz="3600" dirty="0"/>
              <a:t>Out of more than 800 genes only 56 remained</a:t>
            </a:r>
          </a:p>
          <a:p>
            <a:r>
              <a:rPr lang="en-US" sz="3600" dirty="0"/>
              <a:t>10 of them were statistically significant too</a:t>
            </a:r>
          </a:p>
          <a:p>
            <a:r>
              <a:rPr lang="en-US" sz="3600" dirty="0"/>
              <a:t>Not connected to size and depth</a:t>
            </a:r>
          </a:p>
          <a:p>
            <a:r>
              <a:rPr lang="en-US" sz="3600" dirty="0"/>
              <a:t>Most of them in insulin and glucose signaling</a:t>
            </a:r>
          </a:p>
          <a:p>
            <a:r>
              <a:rPr lang="en-US" sz="3600" dirty="0"/>
              <a:t>Some in apoptosis, proliferation, cell growth…</a:t>
            </a:r>
          </a:p>
          <a:p>
            <a:endParaRPr lang="en-US" sz="36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C5411C-10BB-BAB4-4E32-158009895D09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General positive selection pressure - results</a:t>
            </a:r>
            <a:endParaRPr lang="hu-HU" sz="3600" b="1" dirty="0">
              <a:latin typeface="+mj-lt"/>
            </a:endParaRPr>
          </a:p>
        </p:txBody>
      </p:sp>
      <p:pic>
        <p:nvPicPr>
          <p:cNvPr id="6" name="Picture 5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0B66E653-67CC-B200-8A82-4D818584C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4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73C3E2-43A3-64E0-6D16-7B9E35E14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A8321-3FD4-596F-A27B-718C8CE5A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4" y="2058608"/>
            <a:ext cx="10151641" cy="4297680"/>
          </a:xfrm>
        </p:spPr>
        <p:txBody>
          <a:bodyPr>
            <a:normAutofit/>
          </a:bodyPr>
          <a:lstStyle/>
          <a:p>
            <a:r>
              <a:rPr lang="en-US" sz="3600" dirty="0"/>
              <a:t>Multiple genes showed multiplication with PSP</a:t>
            </a:r>
          </a:p>
          <a:p>
            <a:r>
              <a:rPr lang="en-US" sz="3600" dirty="0"/>
              <a:t>Most prominent cluster group on chromosome I</a:t>
            </a:r>
          </a:p>
          <a:p>
            <a:r>
              <a:rPr lang="en-US" sz="3600" dirty="0"/>
              <a:t>2/3 of them were </a:t>
            </a:r>
            <a:r>
              <a:rPr lang="en-US" sz="3600" dirty="0" err="1"/>
              <a:t>Butyrophilin</a:t>
            </a:r>
            <a:r>
              <a:rPr lang="en-US" sz="3600" dirty="0"/>
              <a:t> associated genes</a:t>
            </a:r>
          </a:p>
          <a:p>
            <a:r>
              <a:rPr lang="en-US" sz="3600" dirty="0"/>
              <a:t>B7 immunoglobulin family, inflammation related</a:t>
            </a:r>
          </a:p>
          <a:p>
            <a:endParaRPr lang="en-US" sz="36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5BBAF3-469A-DA14-A5DB-5E60E49D37E4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Gene copy number multiplication</a:t>
            </a:r>
            <a:endParaRPr lang="hu-HU" sz="3600" b="1" dirty="0">
              <a:latin typeface="+mj-lt"/>
            </a:endParaRPr>
          </a:p>
        </p:txBody>
      </p:sp>
      <p:pic>
        <p:nvPicPr>
          <p:cNvPr id="6" name="Picture 5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F0A2467E-49B6-7283-A7DA-B2133384C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9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D70F10-75D9-7863-A5D7-95DEE69FA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08F07-2BB3-65A4-FCCD-B2197ED07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4" y="2058608"/>
            <a:ext cx="10151641" cy="4297680"/>
          </a:xfrm>
        </p:spPr>
        <p:txBody>
          <a:bodyPr>
            <a:normAutofit/>
          </a:bodyPr>
          <a:lstStyle/>
          <a:p>
            <a:r>
              <a:rPr lang="en-US" sz="3600" dirty="0"/>
              <a:t>In most long-lived species 22 segmental duplications can be found (&gt;1kb)</a:t>
            </a:r>
          </a:p>
          <a:p>
            <a:r>
              <a:rPr lang="en-US" sz="3600" dirty="0"/>
              <a:t>The mentioned cluster can have even 7 copies</a:t>
            </a:r>
          </a:p>
          <a:p>
            <a:endParaRPr lang="en-US" sz="36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AD4A6A-A268-B63F-C7E6-0671F28C018B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Gene copy number multiplication - correlation</a:t>
            </a:r>
            <a:endParaRPr lang="hu-HU" sz="3600" b="1" dirty="0">
              <a:latin typeface="+mj-lt"/>
            </a:endParaRPr>
          </a:p>
        </p:txBody>
      </p:sp>
      <p:pic>
        <p:nvPicPr>
          <p:cNvPr id="6" name="Picture 5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04577221-3A2A-6509-7A4B-E6DA13508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  <p:pic>
        <p:nvPicPr>
          <p:cNvPr id="3" name="Picture 2" descr="A close-up of a diagram&#10;&#10;Description automatically generated">
            <a:extLst>
              <a:ext uri="{FF2B5EF4-FFF2-40B4-BE49-F238E27FC236}">
                <a16:creationId xmlns:a16="http://schemas.microsoft.com/office/drawing/2014/main" id="{F26F17ED-4D14-6689-87B4-FCDB43C85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70" r="76761"/>
          <a:stretch/>
        </p:blipFill>
        <p:spPr>
          <a:xfrm>
            <a:off x="2745617" y="4248217"/>
            <a:ext cx="5731934" cy="202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5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783D54-B071-2D4D-ED04-D0BFE407B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82521-E5BE-6474-11D7-CB65627DC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4" y="2058608"/>
            <a:ext cx="10151641" cy="4297680"/>
          </a:xfrm>
        </p:spPr>
        <p:txBody>
          <a:bodyPr>
            <a:normAutofit/>
          </a:bodyPr>
          <a:lstStyle/>
          <a:p>
            <a:r>
              <a:rPr lang="en-US" sz="3600" dirty="0"/>
              <a:t>Long-lived species have higher heterozygosity</a:t>
            </a:r>
          </a:p>
          <a:p>
            <a:r>
              <a:rPr lang="en-US" sz="3600" dirty="0"/>
              <a:t>Positively correlates with lifespan</a:t>
            </a:r>
          </a:p>
          <a:p>
            <a:r>
              <a:rPr lang="en-US" sz="3600" dirty="0"/>
              <a:t>May lower genetic diversity due to small pop. size</a:t>
            </a:r>
          </a:p>
          <a:p>
            <a:r>
              <a:rPr lang="en-US" sz="3600" dirty="0"/>
              <a:t>Means conserved traits but also vulnerability</a:t>
            </a:r>
          </a:p>
          <a:p>
            <a:endParaRPr lang="en-US" sz="36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B19618-7562-AA7C-A93B-39418648C7DA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Genetic diversity</a:t>
            </a:r>
            <a:endParaRPr lang="hu-HU" sz="3600" b="1" dirty="0">
              <a:latin typeface="+mj-lt"/>
            </a:endParaRPr>
          </a:p>
        </p:txBody>
      </p:sp>
      <p:pic>
        <p:nvPicPr>
          <p:cNvPr id="6" name="Picture 5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6FD50609-0DCB-3CD0-B50F-A1FC6695E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13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48CC7F-BCDE-5FED-ADEB-7EBC63BBC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B4F49-DB6F-3A16-43AB-DC665C030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4" y="2058608"/>
            <a:ext cx="10151641" cy="4297680"/>
          </a:xfrm>
        </p:spPr>
        <p:txBody>
          <a:bodyPr>
            <a:normAutofit/>
          </a:bodyPr>
          <a:lstStyle/>
          <a:p>
            <a:r>
              <a:rPr lang="en-US" sz="3600" dirty="0"/>
              <a:t>Longer life span introduces new correlations</a:t>
            </a:r>
          </a:p>
          <a:p>
            <a:pPr marL="457200" lvl="1" indent="0">
              <a:buNone/>
            </a:pPr>
            <a:r>
              <a:rPr lang="en-US" sz="3600" dirty="0"/>
              <a:t>+ Maturity age</a:t>
            </a:r>
          </a:p>
          <a:p>
            <a:pPr marL="457200" lvl="1" indent="0">
              <a:buNone/>
            </a:pPr>
            <a:r>
              <a:rPr lang="en-US" sz="3600" dirty="0"/>
              <a:t>+ Survival rate</a:t>
            </a:r>
          </a:p>
          <a:p>
            <a:pPr lvl="1">
              <a:buFontTx/>
              <a:buChar char="-"/>
            </a:pPr>
            <a:r>
              <a:rPr lang="en-US" sz="3600" dirty="0"/>
              <a:t>Population size</a:t>
            </a:r>
          </a:p>
          <a:p>
            <a:pPr lvl="1">
              <a:buFontTx/>
              <a:buChar char="-"/>
            </a:pPr>
            <a:r>
              <a:rPr lang="en-US" sz="3600" dirty="0"/>
              <a:t>Fecundity</a:t>
            </a:r>
          </a:p>
          <a:p>
            <a:endParaRPr lang="en-US" sz="36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62F807-57D7-AD83-C0E6-E6E1B33D957E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Lifespan effects</a:t>
            </a:r>
            <a:endParaRPr lang="hu-HU" sz="3600" b="1" dirty="0">
              <a:latin typeface="+mj-lt"/>
            </a:endParaRPr>
          </a:p>
        </p:txBody>
      </p:sp>
      <p:pic>
        <p:nvPicPr>
          <p:cNvPr id="6" name="Picture 5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E4C35823-EA5B-7B03-94BC-D7F9E9189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70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DF90B-F4D7-4D4A-E486-8DCFEB3FF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35FE0-5641-4293-193C-5A54987DA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7"/>
            <a:ext cx="9861930" cy="4656517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Evolutionary steps in rockfishes allowed researchers to dissect the genetic adaptations</a:t>
            </a:r>
          </a:p>
          <a:p>
            <a:r>
              <a:rPr lang="en-US" sz="3600" dirty="0"/>
              <a:t>Dozens of genes found to be associated to lifespan directly and indirectly</a:t>
            </a:r>
          </a:p>
          <a:p>
            <a:r>
              <a:rPr lang="en-US" sz="3600" dirty="0"/>
              <a:t>Some of them in insulin and glucose signaling and inflammation pathways</a:t>
            </a:r>
          </a:p>
          <a:p>
            <a:r>
              <a:rPr lang="en-US" sz="3600" dirty="0"/>
              <a:t>Further proved utility of genus-wide studies</a:t>
            </a:r>
          </a:p>
          <a:p>
            <a:endParaRPr lang="en-US" sz="3600" dirty="0"/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8E3B0A-B502-ED31-2627-9A5B0A6F6FAC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Summary</a:t>
            </a:r>
            <a:endParaRPr lang="hu-HU" sz="3600" b="1" dirty="0">
              <a:latin typeface="+mj-lt"/>
            </a:endParaRPr>
          </a:p>
        </p:txBody>
      </p:sp>
      <p:pic>
        <p:nvPicPr>
          <p:cNvPr id="2" name="Picture 1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DD878BC9-76E6-9186-8CEC-B005EC702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91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7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87" b="18576"/>
          <a:stretch/>
        </p:blipFill>
        <p:spPr>
          <a:xfrm>
            <a:off x="0" y="988291"/>
            <a:ext cx="3291840" cy="5869709"/>
          </a:xfr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1A833D-1BB8-8A1D-4612-CCE8F744263B}"/>
              </a:ext>
            </a:extLst>
          </p:cNvPr>
          <p:cNvSpPr/>
          <p:nvPr/>
        </p:nvSpPr>
        <p:spPr>
          <a:xfrm>
            <a:off x="-18788" y="0"/>
            <a:ext cx="12210788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Final thoughts</a:t>
            </a:r>
            <a:endParaRPr lang="hu-HU" sz="3600" b="1" dirty="0">
              <a:latin typeface="+mj-lt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36FB1AC-5565-8353-0F0F-BB3E7C942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0850" y="1506347"/>
            <a:ext cx="8661149" cy="4297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Rockfish longevity highlights how evolutionary pressures shape genetic adaptations. </a:t>
            </a:r>
          </a:p>
          <a:p>
            <a:pPr marL="0" indent="0">
              <a:buNone/>
            </a:pPr>
            <a:r>
              <a:rPr lang="en-US" sz="3600" dirty="0"/>
              <a:t>With every discovery, we deepen our understanding of the mechanisms that govern lifespan.</a:t>
            </a:r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en-US" sz="3600" dirty="0">
              <a:latin typeface="DINPro-Regular" panose="02000503030000020004" pitchFamily="50" charset="0"/>
            </a:endParaRPr>
          </a:p>
          <a:p>
            <a:endParaRPr lang="hu-HU" dirty="0"/>
          </a:p>
        </p:txBody>
      </p:sp>
      <p:pic>
        <p:nvPicPr>
          <p:cNvPr id="2" name="Picture 1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F0DE6472-9EBE-23B4-8151-DD906FD454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7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C3F9E-4A54-73B7-61B0-E19453D36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76170" cy="4297680"/>
          </a:xfrm>
        </p:spPr>
        <p:txBody>
          <a:bodyPr>
            <a:normAutofit/>
          </a:bodyPr>
          <a:lstStyle/>
          <a:p>
            <a:r>
              <a:rPr lang="en-US" sz="3600" dirty="0"/>
              <a:t>Vertebrates live for about 5 weeks to 400 years</a:t>
            </a:r>
          </a:p>
          <a:p>
            <a:r>
              <a:rPr lang="en-US" sz="3600" dirty="0"/>
              <a:t>Diverse, 3 orders of magnitude difference</a:t>
            </a:r>
          </a:p>
          <a:p>
            <a:r>
              <a:rPr lang="en-US" sz="3600" dirty="0"/>
              <a:t>Aging accompanied by</a:t>
            </a:r>
          </a:p>
          <a:p>
            <a:pPr lvl="1"/>
            <a:r>
              <a:rPr lang="en-US" sz="3600" dirty="0"/>
              <a:t>Genome instability</a:t>
            </a:r>
          </a:p>
          <a:p>
            <a:pPr lvl="1"/>
            <a:r>
              <a:rPr lang="en-US" sz="3600" dirty="0"/>
              <a:t>Loss of function and </a:t>
            </a:r>
            <a:r>
              <a:rPr lang="en-US" sz="3600" dirty="0" err="1"/>
              <a:t>proteostasis</a:t>
            </a:r>
            <a:r>
              <a:rPr lang="en-US" sz="3600" dirty="0"/>
              <a:t>…</a:t>
            </a:r>
          </a:p>
          <a:p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FDCC1A-3FEC-AA2E-34D5-5210441B6550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Longevity</a:t>
            </a:r>
            <a:endParaRPr lang="hu-HU" sz="3600" b="1" dirty="0">
              <a:latin typeface="+mj-lt"/>
            </a:endParaRPr>
          </a:p>
        </p:txBody>
      </p:sp>
      <p:pic>
        <p:nvPicPr>
          <p:cNvPr id="6" name="Picture 5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1A589DD6-698D-3F5A-A5D5-AF33F76EA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3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613EBA-EA84-F967-5A5B-06BC44198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CB25-3713-419A-34FE-154C6254C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5" y="2058608"/>
            <a:ext cx="9876170" cy="4297680"/>
          </a:xfrm>
        </p:spPr>
        <p:txBody>
          <a:bodyPr>
            <a:normAutofit/>
          </a:bodyPr>
          <a:lstStyle/>
          <a:p>
            <a:r>
              <a:rPr lang="en-US" sz="3600" dirty="0"/>
              <a:t>Experience a lifespan of 11-200 years</a:t>
            </a:r>
          </a:p>
          <a:p>
            <a:r>
              <a:rPr lang="en-US" sz="3600" dirty="0"/>
              <a:t>About 120 species</a:t>
            </a:r>
          </a:p>
          <a:p>
            <a:r>
              <a:rPr lang="en-US" sz="3600" dirty="0"/>
              <a:t>Varying maximum age within close groups</a:t>
            </a:r>
          </a:p>
          <a:p>
            <a:r>
              <a:rPr lang="en-US" sz="3600" dirty="0"/>
              <a:t>Repeated adaptation affecting longevity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F6EC4-1826-F758-F78D-803BD7C55316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Rockfish (genus </a:t>
            </a:r>
            <a:r>
              <a:rPr lang="en-US" sz="3600" b="1" i="1" dirty="0">
                <a:latin typeface="+mj-lt"/>
              </a:rPr>
              <a:t>Sebastes</a:t>
            </a:r>
            <a:r>
              <a:rPr lang="en-US" sz="3600" b="1" dirty="0">
                <a:latin typeface="+mj-lt"/>
              </a:rPr>
              <a:t>) of the Pacific Ocean</a:t>
            </a:r>
            <a:endParaRPr lang="hu-HU" sz="3600" b="1" dirty="0">
              <a:latin typeface="+mj-lt"/>
            </a:endParaRPr>
          </a:p>
        </p:txBody>
      </p:sp>
      <p:pic>
        <p:nvPicPr>
          <p:cNvPr id="6" name="Picture 5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58B2AB1B-E70D-C7EF-174F-BFED9265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1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AE0AD2-B57E-89A4-574B-FFFA3DFCC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1D945-3D83-0D32-D627-A2119846D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4" y="2058608"/>
            <a:ext cx="10151641" cy="4297680"/>
          </a:xfrm>
        </p:spPr>
        <p:txBody>
          <a:bodyPr>
            <a:normAutofit/>
          </a:bodyPr>
          <a:lstStyle/>
          <a:p>
            <a:r>
              <a:rPr lang="en-US" sz="3600" dirty="0"/>
              <a:t>Sequence and de novo assembly of genome</a:t>
            </a:r>
          </a:p>
          <a:p>
            <a:r>
              <a:rPr lang="en-US" sz="3600" dirty="0"/>
              <a:t>88 species (representing most of </a:t>
            </a:r>
            <a:r>
              <a:rPr lang="en-US" sz="3600" i="1" dirty="0"/>
              <a:t>Sebastes</a:t>
            </a:r>
            <a:r>
              <a:rPr lang="en-US" sz="3600" dirty="0"/>
              <a:t>)</a:t>
            </a:r>
          </a:p>
          <a:p>
            <a:r>
              <a:rPr lang="en-US" sz="3600" dirty="0"/>
              <a:t>99.99% accuracy and 91-97% genome readiness</a:t>
            </a:r>
          </a:p>
          <a:p>
            <a:r>
              <a:rPr lang="en-US" sz="3600" dirty="0"/>
              <a:t>Identified on average 25.000 protein coding genes</a:t>
            </a:r>
          </a:p>
          <a:p>
            <a:endParaRPr lang="en-US" sz="36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4962CF-7744-9F6C-4FF6-D353659DB424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Data collection</a:t>
            </a:r>
            <a:endParaRPr lang="hu-HU" sz="3600" b="1" dirty="0">
              <a:latin typeface="+mj-lt"/>
            </a:endParaRPr>
          </a:p>
        </p:txBody>
      </p:sp>
      <p:pic>
        <p:nvPicPr>
          <p:cNvPr id="6" name="Picture 5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E14FFD11-2D32-350F-2ED4-23847AEB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02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E3B563-9982-7F4F-857C-BF05B3576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B695DD-F562-6510-8FF7-404398E8314D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latin typeface="+mj-lt"/>
              </a:rPr>
              <a:t>  Age and phylogeny</a:t>
            </a:r>
            <a:endParaRPr lang="hu-HU" sz="3600" b="1" dirty="0">
              <a:latin typeface="+mj-lt"/>
            </a:endParaRPr>
          </a:p>
        </p:txBody>
      </p:sp>
      <p:pic>
        <p:nvPicPr>
          <p:cNvPr id="6" name="Picture 5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4C591DED-EDE5-CC4F-9ED2-9AEA1EAC5E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  <p:pic>
        <p:nvPicPr>
          <p:cNvPr id="7" name="Picture 6" descr="A diagram of fish and chart&#10;&#10;Description automatically generated with medium confidence">
            <a:extLst>
              <a:ext uri="{FF2B5EF4-FFF2-40B4-BE49-F238E27FC236}">
                <a16:creationId xmlns:a16="http://schemas.microsoft.com/office/drawing/2014/main" id="{97C15E18-44A9-DB66-57C8-816DBDD59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33"/>
          <a:stretch/>
        </p:blipFill>
        <p:spPr>
          <a:xfrm>
            <a:off x="1468265" y="1617373"/>
            <a:ext cx="8982076" cy="43194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FCA376-6904-45E6-C3F5-493F62DE6CA7}"/>
              </a:ext>
            </a:extLst>
          </p:cNvPr>
          <p:cNvSpPr/>
          <p:nvPr/>
        </p:nvSpPr>
        <p:spPr>
          <a:xfrm>
            <a:off x="1468265" y="1617373"/>
            <a:ext cx="242888" cy="350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4208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95E67B-D308-9CF4-55AF-F5D43F77A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98F5D-CC02-84EC-B93D-C7319B21C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4" y="2058608"/>
            <a:ext cx="10151641" cy="4297680"/>
          </a:xfrm>
        </p:spPr>
        <p:txBody>
          <a:bodyPr>
            <a:normAutofit/>
          </a:bodyPr>
          <a:lstStyle/>
          <a:p>
            <a:r>
              <a:rPr lang="en-US" sz="3600" dirty="0"/>
              <a:t>DNA repair and maintenance genes</a:t>
            </a:r>
          </a:p>
          <a:p>
            <a:r>
              <a:rPr lang="en-US" sz="3600" dirty="0"/>
              <a:t>General positive selection pressure genes</a:t>
            </a:r>
          </a:p>
          <a:p>
            <a:r>
              <a:rPr lang="en-US" sz="3600" dirty="0"/>
              <a:t>Gene copy number multiplication</a:t>
            </a:r>
          </a:p>
          <a:p>
            <a:r>
              <a:rPr lang="en-US" sz="3600" dirty="0"/>
              <a:t>Genetic diversity</a:t>
            </a:r>
          </a:p>
          <a:p>
            <a:endParaRPr lang="en-US" sz="36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D78A9-E0D8-1346-B59C-9DE49C7712D9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Specific order of analysis</a:t>
            </a:r>
            <a:endParaRPr lang="hu-HU" sz="3600" b="1" dirty="0">
              <a:latin typeface="+mj-lt"/>
            </a:endParaRPr>
          </a:p>
        </p:txBody>
      </p:sp>
      <p:pic>
        <p:nvPicPr>
          <p:cNvPr id="6" name="Picture 5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DFCD7B31-6D2D-8D28-C7D3-CA9A6C736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1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53F104-B5E6-10FB-C1ED-531E951F4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CF6E6-4848-09AE-FB02-13DB724F6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4" y="2058608"/>
            <a:ext cx="10151641" cy="4297680"/>
          </a:xfrm>
        </p:spPr>
        <p:txBody>
          <a:bodyPr>
            <a:normAutofit/>
          </a:bodyPr>
          <a:lstStyle/>
          <a:p>
            <a:r>
              <a:rPr lang="en-US" sz="3600" dirty="0"/>
              <a:t>Positive selection pressure – 800 genes found</a:t>
            </a:r>
          </a:p>
          <a:p>
            <a:r>
              <a:rPr lang="en-US" sz="3600" dirty="0"/>
              <a:t>Narrowed for DNA ds break repair – 16 genes</a:t>
            </a:r>
          </a:p>
          <a:p>
            <a:r>
              <a:rPr lang="en-US" sz="3600" dirty="0"/>
              <a:t>Telomere- and base excision repair associated</a:t>
            </a:r>
          </a:p>
          <a:p>
            <a:r>
              <a:rPr lang="en-US" sz="3600" dirty="0"/>
              <a:t>Can be found across vertebrates</a:t>
            </a:r>
          </a:p>
          <a:p>
            <a:endParaRPr lang="en-US" sz="36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6C19B4-E989-3DCF-0D17-29724CC1FC1A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DNA repair and maintenance genes</a:t>
            </a:r>
            <a:endParaRPr lang="hu-HU" sz="3600" b="1" dirty="0">
              <a:latin typeface="+mj-lt"/>
            </a:endParaRPr>
          </a:p>
        </p:txBody>
      </p:sp>
      <p:pic>
        <p:nvPicPr>
          <p:cNvPr id="6" name="Picture 5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0F648733-D9AF-43C6-EEB6-7D3F17EA0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C49C76-8E65-4858-E258-7E45D14A2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2EED2-DB7E-50C4-2197-923AA2BA6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1404" y="2058608"/>
            <a:ext cx="10151641" cy="4297680"/>
          </a:xfrm>
        </p:spPr>
        <p:txBody>
          <a:bodyPr>
            <a:normAutofit/>
          </a:bodyPr>
          <a:lstStyle/>
          <a:p>
            <a:r>
              <a:rPr lang="en-US" sz="3600" dirty="0"/>
              <a:t>Positive selection pressure – 800 genes found</a:t>
            </a:r>
          </a:p>
          <a:p>
            <a:r>
              <a:rPr lang="en-US" sz="3600" dirty="0"/>
              <a:t>Narrowed for q&lt;0.05 and found 91 genes</a:t>
            </a:r>
          </a:p>
          <a:p>
            <a:r>
              <a:rPr lang="en-US" sz="3600" dirty="0"/>
              <a:t>Most prominent factors like depth and size</a:t>
            </a:r>
          </a:p>
          <a:p>
            <a:r>
              <a:rPr lang="en-US" sz="3600" dirty="0"/>
              <a:t>Linear model based on these factors</a:t>
            </a:r>
          </a:p>
          <a:p>
            <a:endParaRPr lang="en-US" sz="3600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4C9ACB-BA38-0C5B-9D25-86CB03178EDB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General positive selection pressure</a:t>
            </a:r>
            <a:endParaRPr lang="hu-HU" sz="3600" b="1" dirty="0">
              <a:latin typeface="+mj-lt"/>
            </a:endParaRPr>
          </a:p>
        </p:txBody>
      </p:sp>
      <p:pic>
        <p:nvPicPr>
          <p:cNvPr id="6" name="Picture 5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71DA9CEE-847F-F81D-3869-FDF2F9D0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05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E41A2F-782A-3DCB-7355-5B91A4DFD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7FCCB3-921A-695D-048E-41AC820801BC}"/>
              </a:ext>
            </a:extLst>
          </p:cNvPr>
          <p:cNvSpPr/>
          <p:nvPr/>
        </p:nvSpPr>
        <p:spPr>
          <a:xfrm>
            <a:off x="0" y="0"/>
            <a:ext cx="12192000" cy="988291"/>
          </a:xfrm>
          <a:prstGeom prst="rect">
            <a:avLst/>
          </a:prstGeom>
          <a:solidFill>
            <a:srgbClr val="004B89"/>
          </a:solidFill>
          <a:ln>
            <a:solidFill>
              <a:srgbClr val="004B89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+mj-lt"/>
              </a:rPr>
              <a:t>  General positive selection pressure - model</a:t>
            </a:r>
            <a:endParaRPr lang="hu-HU" sz="3600" b="1" dirty="0">
              <a:latin typeface="+mj-lt"/>
            </a:endParaRPr>
          </a:p>
        </p:txBody>
      </p:sp>
      <p:pic>
        <p:nvPicPr>
          <p:cNvPr id="6" name="Picture 5" descr="A blue and white logo on a black background&#10;&#10;Description automatically generated">
            <a:extLst>
              <a:ext uri="{FF2B5EF4-FFF2-40B4-BE49-F238E27FC236}">
                <a16:creationId xmlns:a16="http://schemas.microsoft.com/office/drawing/2014/main" id="{A5E48957-6099-6932-A075-0D2D003BE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181" y="5743412"/>
            <a:ext cx="1295403" cy="966218"/>
          </a:xfrm>
          <a:prstGeom prst="rect">
            <a:avLst/>
          </a:prstGeom>
        </p:spPr>
      </p:pic>
      <p:pic>
        <p:nvPicPr>
          <p:cNvPr id="7" name="Picture 6" descr="A stone fish with moss on it&#10;&#10;Description automatically generated">
            <a:extLst>
              <a:ext uri="{FF2B5EF4-FFF2-40B4-BE49-F238E27FC236}">
                <a16:creationId xmlns:a16="http://schemas.microsoft.com/office/drawing/2014/main" id="{B39704C9-D3AA-F9EB-95A8-666161BEA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52" y="2641020"/>
            <a:ext cx="1302034" cy="976526"/>
          </a:xfrm>
          <a:prstGeom prst="rect">
            <a:avLst/>
          </a:prstGeom>
        </p:spPr>
      </p:pic>
      <p:pic>
        <p:nvPicPr>
          <p:cNvPr id="9" name="Picture 8" descr="A stone fish with moss on it&#10;&#10;Description automatically generated">
            <a:extLst>
              <a:ext uri="{FF2B5EF4-FFF2-40B4-BE49-F238E27FC236}">
                <a16:creationId xmlns:a16="http://schemas.microsoft.com/office/drawing/2014/main" id="{B0DC2B18-2701-8572-F167-72E185FDF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86" y="3600277"/>
            <a:ext cx="2750366" cy="2062775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21024794-5BE2-6BF1-B23C-CC894F95B4C6}"/>
              </a:ext>
            </a:extLst>
          </p:cNvPr>
          <p:cNvSpPr/>
          <p:nvPr/>
        </p:nvSpPr>
        <p:spPr>
          <a:xfrm rot="10800000">
            <a:off x="3585151" y="2641020"/>
            <a:ext cx="561975" cy="2756768"/>
          </a:xfrm>
          <a:prstGeom prst="downArrow">
            <a:avLst>
              <a:gd name="adj1" fmla="val 100000"/>
              <a:gd name="adj2" fmla="val 566850"/>
            </a:avLst>
          </a:prstGeom>
          <a:gradFill>
            <a:gsLst>
              <a:gs pos="0">
                <a:srgbClr val="00B050"/>
              </a:gs>
              <a:gs pos="100000">
                <a:srgbClr val="FFC00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066B4B1-D5C7-E3C8-EDF1-182675AC5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52907" y="1644938"/>
            <a:ext cx="3305941" cy="6753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Life expectancy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3" name="Picture 12" descr="A blue rectangular object with black edges&#10;&#10;Description automatically generated">
            <a:extLst>
              <a:ext uri="{FF2B5EF4-FFF2-40B4-BE49-F238E27FC236}">
                <a16:creationId xmlns:a16="http://schemas.microsoft.com/office/drawing/2014/main" id="{6778D1F8-10FD-B7CD-70F5-80B09B41E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6" b="71653"/>
          <a:stretch/>
        </p:blipFill>
        <p:spPr>
          <a:xfrm>
            <a:off x="4436630" y="2485355"/>
            <a:ext cx="2244436" cy="239371"/>
          </a:xfrm>
          <a:prstGeom prst="rect">
            <a:avLst/>
          </a:prstGeom>
        </p:spPr>
      </p:pic>
      <p:pic>
        <p:nvPicPr>
          <p:cNvPr id="14" name="Picture 13" descr="A blue rectangular object with black edges&#10;&#10;Description automatically generated">
            <a:extLst>
              <a:ext uri="{FF2B5EF4-FFF2-40B4-BE49-F238E27FC236}">
                <a16:creationId xmlns:a16="http://schemas.microsoft.com/office/drawing/2014/main" id="{B2117413-9A63-F9E6-E547-E1909AB16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28"/>
          <a:stretch/>
        </p:blipFill>
        <p:spPr>
          <a:xfrm>
            <a:off x="4436630" y="5101186"/>
            <a:ext cx="2244436" cy="396792"/>
          </a:xfrm>
          <a:prstGeom prst="rect">
            <a:avLst/>
          </a:prstGeom>
        </p:spPr>
      </p:pic>
      <p:pic>
        <p:nvPicPr>
          <p:cNvPr id="15" name="Picture 14" descr="A blue rectangular object with black edges&#10;&#10;Description automatically generated">
            <a:extLst>
              <a:ext uri="{FF2B5EF4-FFF2-40B4-BE49-F238E27FC236}">
                <a16:creationId xmlns:a16="http://schemas.microsoft.com/office/drawing/2014/main" id="{B36B7766-40B4-8808-D340-35297501F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28" b="15312"/>
          <a:stretch/>
        </p:blipFill>
        <p:spPr>
          <a:xfrm>
            <a:off x="4436630" y="2724727"/>
            <a:ext cx="2244436" cy="2376459"/>
          </a:xfrm>
          <a:prstGeom prst="rect">
            <a:avLst/>
          </a:prstGeom>
        </p:spPr>
      </p:pic>
      <p:pic>
        <p:nvPicPr>
          <p:cNvPr id="16" name="Picture 15" descr="A stone fish with moss on it&#10;&#10;Description automatically generated">
            <a:extLst>
              <a:ext uri="{FF2B5EF4-FFF2-40B4-BE49-F238E27FC236}">
                <a16:creationId xmlns:a16="http://schemas.microsoft.com/office/drawing/2014/main" id="{14E9975D-FBC7-BACE-A642-70E13CA08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05" y="2485356"/>
            <a:ext cx="1717140" cy="1287855"/>
          </a:xfrm>
          <a:prstGeom prst="rect">
            <a:avLst/>
          </a:prstGeom>
        </p:spPr>
      </p:pic>
      <p:pic>
        <p:nvPicPr>
          <p:cNvPr id="17" name="Picture 16" descr="A stone fish with moss on it&#10;&#10;Description automatically generated">
            <a:extLst>
              <a:ext uri="{FF2B5EF4-FFF2-40B4-BE49-F238E27FC236}">
                <a16:creationId xmlns:a16="http://schemas.microsoft.com/office/drawing/2014/main" id="{76A7737C-F5D1-F51D-3AB8-EC862BC41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05" y="4087926"/>
            <a:ext cx="1717140" cy="1287855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0FE6FD3-03F1-E773-3942-85E530C8B6C6}"/>
              </a:ext>
            </a:extLst>
          </p:cNvPr>
          <p:cNvSpPr txBox="1">
            <a:spLocks/>
          </p:cNvSpPr>
          <p:nvPr/>
        </p:nvSpPr>
        <p:spPr>
          <a:xfrm>
            <a:off x="599936" y="5663052"/>
            <a:ext cx="3305941" cy="675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Size at maturity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7393628C-BFDB-D16B-69BA-26E26FB8E33F}"/>
              </a:ext>
            </a:extLst>
          </p:cNvPr>
          <p:cNvSpPr txBox="1">
            <a:spLocks/>
          </p:cNvSpPr>
          <p:nvPr/>
        </p:nvSpPr>
        <p:spPr>
          <a:xfrm>
            <a:off x="4147127" y="5663414"/>
            <a:ext cx="3305941" cy="675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Maximum depth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pic>
        <p:nvPicPr>
          <p:cNvPr id="21" name="Picture 20" descr="A collage of diagrams and graphs&#10;&#10;Description automatically generated">
            <a:extLst>
              <a:ext uri="{FF2B5EF4-FFF2-40B4-BE49-F238E27FC236}">
                <a16:creationId xmlns:a16="http://schemas.microsoft.com/office/drawing/2014/main" id="{30BA8067-F430-DAD7-930A-A5B7A2A51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43" r="69582"/>
          <a:stretch/>
        </p:blipFill>
        <p:spPr>
          <a:xfrm>
            <a:off x="7587916" y="2464562"/>
            <a:ext cx="3584742" cy="3033416"/>
          </a:xfrm>
          <a:prstGeom prst="rect">
            <a:avLst/>
          </a:prstGeom>
        </p:spPr>
      </p:pic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878C395-6867-8D4B-8DD2-A524845DC4EE}"/>
              </a:ext>
            </a:extLst>
          </p:cNvPr>
          <p:cNvSpPr txBox="1">
            <a:spLocks/>
          </p:cNvSpPr>
          <p:nvPr/>
        </p:nvSpPr>
        <p:spPr>
          <a:xfrm>
            <a:off x="8571759" y="1644938"/>
            <a:ext cx="2600899" cy="675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/>
              <a:t>Linear model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0917AEA-0D01-79E8-5146-4B17E14853DA}"/>
              </a:ext>
            </a:extLst>
          </p:cNvPr>
          <p:cNvSpPr/>
          <p:nvPr/>
        </p:nvSpPr>
        <p:spPr>
          <a:xfrm>
            <a:off x="7587916" y="2485355"/>
            <a:ext cx="242888" cy="350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0612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0E62E91-3991-445A-ADE0-DB143B3932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180A77-4928-484F-9529-F716C85D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BE78-9FDF-401B-B412-3AA10EC5BEA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474</Words>
  <Application>Microsoft Office PowerPoint</Application>
  <PresentationFormat>Widescreen</PresentationFormat>
  <Paragraphs>96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DINPro-Regular</vt:lpstr>
      <vt:lpstr>Times New Roman</vt:lpstr>
      <vt:lpstr>Office Theme</vt:lpstr>
      <vt:lpstr>Origin and evolution of extreme life span in Pacific Ocean Rockfishes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László Szalai</dc:creator>
  <cp:lastModifiedBy>László Szalai</cp:lastModifiedBy>
  <cp:revision>17</cp:revision>
  <dcterms:created xsi:type="dcterms:W3CDTF">2024-10-19T08:39:36Z</dcterms:created>
  <dcterms:modified xsi:type="dcterms:W3CDTF">2024-12-20T11:05:50Z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